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5" r:id="rId16"/>
    <p:sldId id="270" r:id="rId17"/>
    <p:sldId id="276" r:id="rId18"/>
  </p:sldIdLst>
  <p:sldSz cx="9144000" cy="6858000" type="screen4x3"/>
  <p:notesSz cx="9144000" cy="6858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>
        <p:scale>
          <a:sx n="82" d="100"/>
          <a:sy n="82" d="100"/>
        </p:scale>
        <p:origin x="-2454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l-SI" smtClean="0"/>
              <a:t>Uredite slog podnaslova matrice</a:t>
            </a:r>
            <a:endParaRPr kumimoji="0" lang="en-US"/>
          </a:p>
        </p:txBody>
      </p:sp>
      <p:sp>
        <p:nvSpPr>
          <p:cNvPr id="28" name="Ograda datum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17" name="Ograda no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sl-SI"/>
          </a:p>
        </p:txBody>
      </p:sp>
      <p:sp>
        <p:nvSpPr>
          <p:cNvPr id="10" name="Pravokot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ot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avokot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avokot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en povezovalnik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aven povezovalnik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aven povezovalnik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en povezoval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en povezovalnik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aven povezovalnik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avokot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Ograda številke diapoz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8" name="Ograda vsebine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  <p:sp>
        <p:nvSpPr>
          <p:cNvPr id="10" name="Ograda no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sl-SI"/>
          </a:p>
        </p:txBody>
      </p:sp>
      <p:sp>
        <p:nvSpPr>
          <p:cNvPr id="9" name="Pravokot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avokot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avokot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ot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en povezovalnik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aven povezovalnik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en povezovalnik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en povezoval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aven povezovalnik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avokot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aven povezovalnik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  <p:sp>
        <p:nvSpPr>
          <p:cNvPr id="9" name="Ograda vsebine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11" name="Ograda vsebine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  <p:sp>
        <p:nvSpPr>
          <p:cNvPr id="11" name="Ograda vsebine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13" name="Ograda vsebine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12" name="Ograda besedila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14" name="Ograda besedila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6" name="Ograda datum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en povezovalnik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8" name="Raven povezovalnik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aven povezovalnik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aven povezovalnik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avokot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en povezovalnik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Ograda vsebine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21" name="Ograda datum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22" name="Ograda številke diapoz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  <p:sp>
        <p:nvSpPr>
          <p:cNvPr id="23" name="Ograda no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ven povezovalnik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10" name="Raven povezovalnik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avokot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aven povezovalnik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aven povezovalnik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aven povezovalnik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Ograda datum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18" name="Ograda številke diapoz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  <p:sp>
        <p:nvSpPr>
          <p:cNvPr id="21" name="Ograda no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ven povezovalnik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Ograda naslova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13" name="Ograda besedila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l-SI" smtClean="0"/>
              <a:t>Uredite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14" name="Ograda datum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DA345D-35CD-4067-9ACC-24B6B1C1F07D}" type="datetimeFigureOut">
              <a:rPr lang="sl-SI" smtClean="0"/>
              <a:t>21.3.2012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l-SI"/>
          </a:p>
        </p:txBody>
      </p:sp>
      <p:sp>
        <p:nvSpPr>
          <p:cNvPr id="7" name="Raven povezovalnik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aven povezovalnik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avokot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en povezovalnik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grada številke diapozitiv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CBA1EB-3EE8-46DF-8E7D-7B6512673EB0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wm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wm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2051720" y="1628800"/>
            <a:ext cx="4032448" cy="2867551"/>
          </a:xfrm>
        </p:spPr>
        <p:txBody>
          <a:bodyPr anchor="t">
            <a:noAutofit/>
          </a:bodyPr>
          <a:lstStyle/>
          <a:p>
            <a:pPr algn="ctr"/>
            <a:r>
              <a:rPr lang="sl-SI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implementacija naprednih tehnologij varstva okolja in kreativno raziskovanje </a:t>
            </a:r>
            <a:r>
              <a:rPr lang="sl-SI" b="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na prostem</a:t>
            </a:r>
            <a:r>
              <a:rPr lang="sl-SI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– projekt </a:t>
            </a:r>
            <a:r>
              <a:rPr lang="sl-SI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ocr</a:t>
            </a:r>
            <a:endParaRPr lang="sl-SI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1619672" y="4437112"/>
            <a:ext cx="4824536" cy="1296144"/>
          </a:xfrm>
        </p:spPr>
        <p:txBody>
          <a:bodyPr>
            <a:noAutofit/>
          </a:bodyPr>
          <a:lstStyle/>
          <a:p>
            <a:pPr marL="82296" algn="ctr"/>
            <a:endParaRPr lang="sl-SI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marL="82296" algn="ctr"/>
            <a:r>
              <a:rPr lang="sl-SI" dirty="0" smtClean="0">
                <a:solidFill>
                  <a:schemeClr val="accent6"/>
                </a:solidFill>
                <a:latin typeface="Arial Black" pitchFamily="34" charset="0"/>
              </a:rPr>
              <a:t>Dr. Vlasta Krmelj</a:t>
            </a:r>
          </a:p>
          <a:p>
            <a:pPr marL="82296" algn="ctr"/>
            <a:r>
              <a:rPr lang="sl-SI" dirty="0" smtClean="0">
                <a:solidFill>
                  <a:schemeClr val="accent6"/>
                </a:solidFill>
                <a:latin typeface="Arial Black" pitchFamily="34" charset="0"/>
              </a:rPr>
              <a:t>Energetska agencija za Podravje</a:t>
            </a:r>
            <a:endParaRPr lang="sl-SI" dirty="0">
              <a:solidFill>
                <a:schemeClr val="accent6"/>
              </a:solidFill>
              <a:latin typeface="Arial Black" pitchFamily="34" charset="0"/>
            </a:endParaRPr>
          </a:p>
          <a:p>
            <a:pPr marL="82296" algn="ctr"/>
            <a:r>
              <a:rPr lang="sl-SI" sz="1400" dirty="0" smtClean="0">
                <a:solidFill>
                  <a:schemeClr val="accent6"/>
                </a:solidFill>
                <a:latin typeface="Arial Black" pitchFamily="34" charset="0"/>
              </a:rPr>
              <a:t>Maribor</a:t>
            </a:r>
            <a:r>
              <a:rPr lang="sl-SI" sz="1400" dirty="0">
                <a:solidFill>
                  <a:schemeClr val="accent6"/>
                </a:solidFill>
                <a:latin typeface="Arial Black" pitchFamily="34" charset="0"/>
              </a:rPr>
              <a:t>, </a:t>
            </a:r>
            <a:r>
              <a:rPr lang="sl-SI" sz="1400" dirty="0" smtClean="0">
                <a:solidFill>
                  <a:schemeClr val="accent6"/>
                </a:solidFill>
                <a:latin typeface="Arial Black" pitchFamily="34" charset="0"/>
              </a:rPr>
              <a:t>26th </a:t>
            </a:r>
            <a:r>
              <a:rPr lang="en-US" sz="1400" dirty="0" smtClean="0">
                <a:solidFill>
                  <a:schemeClr val="accent6"/>
                </a:solidFill>
                <a:latin typeface="Arial Black" pitchFamily="34" charset="0"/>
              </a:rPr>
              <a:t>March</a:t>
            </a:r>
            <a:r>
              <a:rPr lang="sl-SI" sz="1400" dirty="0" smtClean="0">
                <a:solidFill>
                  <a:schemeClr val="accent6"/>
                </a:solidFill>
                <a:latin typeface="Arial Black" pitchFamily="34" charset="0"/>
              </a:rPr>
              <a:t> </a:t>
            </a:r>
            <a:r>
              <a:rPr lang="sl-SI" sz="1400" dirty="0">
                <a:solidFill>
                  <a:schemeClr val="accent6"/>
                </a:solidFill>
                <a:latin typeface="Arial Black" pitchFamily="34" charset="0"/>
              </a:rPr>
              <a:t>2012</a:t>
            </a:r>
          </a:p>
          <a:p>
            <a:endParaRPr lang="sl-SI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6419"/>
            <a:ext cx="1512168" cy="932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106154"/>
            <a:ext cx="2807221" cy="592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 descr="http://www.rasg.si/admin/content/fck/image/OP_SI-HU_s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813"/>
            <a:ext cx="2872639" cy="64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maribor.si/UserFiles/Image/LOGO%20-%20EU%20-%20Nalozba%20v%20vaso%20prihodnos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602" y="6070059"/>
            <a:ext cx="2736304" cy="66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56792"/>
            <a:ext cx="2431434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498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195736" y="980728"/>
            <a:ext cx="5904656" cy="4752528"/>
          </a:xfrm>
        </p:spPr>
        <p:txBody>
          <a:bodyPr>
            <a:normAutofit/>
          </a:bodyPr>
          <a:lstStyle/>
          <a:p>
            <a:pPr algn="ctr"/>
            <a:r>
              <a:rPr lang="sl-SI" dirty="0" smtClean="0">
                <a:latin typeface="Arial Black" pitchFamily="34" charset="0"/>
              </a:rPr>
              <a:t>Delovni sklop </a:t>
            </a:r>
            <a:r>
              <a:rPr lang="sl-SI" dirty="0" smtClean="0">
                <a:latin typeface="Arial Black" pitchFamily="34" charset="0"/>
              </a:rPr>
              <a:t>2: </a:t>
            </a:r>
            <a:endParaRPr lang="sl-SI" dirty="0" smtClean="0">
              <a:latin typeface="Arial Black" pitchFamily="34" charset="0"/>
            </a:endParaRPr>
          </a:p>
          <a:p>
            <a:pPr algn="ctr"/>
            <a:endParaRPr lang="sl-SI" sz="1000" dirty="0" smtClean="0">
              <a:latin typeface="Arial Black" pitchFamily="34" charset="0"/>
            </a:endParaRPr>
          </a:p>
          <a:p>
            <a:pPr algn="ctr"/>
            <a:r>
              <a:rPr lang="sl-SI" dirty="0" smtClean="0">
                <a:latin typeface="Arial Black" pitchFamily="34" charset="0"/>
              </a:rPr>
              <a:t>DESEMINACIJA</a:t>
            </a:r>
            <a:endParaRPr lang="sl-SI" dirty="0" smtClean="0">
              <a:latin typeface="Arial Black" pitchFamily="34" charset="0"/>
            </a:endParaRPr>
          </a:p>
          <a:p>
            <a:pPr algn="ctr"/>
            <a:r>
              <a:rPr lang="sl-SI" b="0" dirty="0" smtClean="0">
                <a:latin typeface="+mj-lt"/>
              </a:rPr>
              <a:t>Trajanje: </a:t>
            </a:r>
            <a:r>
              <a:rPr lang="sl-SI" b="0" dirty="0" smtClean="0">
                <a:latin typeface="+mj-lt"/>
              </a:rPr>
              <a:t>1.1.2012 </a:t>
            </a:r>
            <a:r>
              <a:rPr lang="sl-SI" b="0" dirty="0" smtClean="0">
                <a:latin typeface="+mj-lt"/>
              </a:rPr>
              <a:t>do </a:t>
            </a:r>
            <a:r>
              <a:rPr lang="sl-SI" b="0" dirty="0" smtClean="0">
                <a:latin typeface="+mj-lt"/>
              </a:rPr>
              <a:t>31.1.2014</a:t>
            </a:r>
          </a:p>
          <a:p>
            <a:endParaRPr lang="sl-SI" sz="11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 smtClean="0"/>
              <a:t>OCR projekt je potrebno v smislu promocije in ozaveščanja ljudi </a:t>
            </a:r>
            <a:r>
              <a:rPr lang="sl-SI" sz="1700" b="0" dirty="0" err="1" smtClean="0"/>
              <a:t>čimbolje</a:t>
            </a:r>
            <a:r>
              <a:rPr lang="sl-SI" sz="1700" b="0" dirty="0" smtClean="0"/>
              <a:t> </a:t>
            </a:r>
            <a:r>
              <a:rPr lang="sl-SI" sz="1700" b="0" dirty="0"/>
              <a:t>predstaviti </a:t>
            </a:r>
            <a:r>
              <a:rPr lang="sl-SI" sz="1700" b="0" dirty="0"/>
              <a:t>č</a:t>
            </a:r>
            <a:r>
              <a:rPr lang="sl-SI" sz="1700" b="0" dirty="0" smtClean="0"/>
              <a:t>ezmejni javnosti.</a:t>
            </a:r>
            <a:r>
              <a:rPr lang="it-IT" sz="1700" b="0" dirty="0" smtClean="0"/>
              <a:t> </a:t>
            </a:r>
            <a:endParaRPr lang="sl-SI" sz="1700" b="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 smtClean="0"/>
              <a:t>Izpostaviti je potrebno katere</a:t>
            </a:r>
            <a:r>
              <a:rPr lang="it-IT" sz="1700" b="0" dirty="0" smtClean="0"/>
              <a:t> </a:t>
            </a:r>
            <a:r>
              <a:rPr lang="it-IT" sz="1700" b="0" dirty="0"/>
              <a:t>so </a:t>
            </a:r>
            <a:r>
              <a:rPr lang="sl-SI" sz="1700" b="0" dirty="0" smtClean="0"/>
              <a:t>prednosti</a:t>
            </a:r>
            <a:r>
              <a:rPr lang="it-IT" sz="1700" b="0" dirty="0" smtClean="0"/>
              <a:t> </a:t>
            </a:r>
            <a:r>
              <a:rPr lang="it-IT" sz="1700" b="0" dirty="0"/>
              <a:t>in </a:t>
            </a:r>
            <a:r>
              <a:rPr lang="it-IT" sz="1700" b="0" dirty="0" smtClean="0"/>
              <a:t>u</a:t>
            </a:r>
            <a:r>
              <a:rPr lang="sl-SI" sz="1700" b="0" dirty="0" err="1" smtClean="0"/>
              <a:t>činkovitost</a:t>
            </a:r>
            <a:r>
              <a:rPr lang="sl-SI" sz="1700" b="0" dirty="0" smtClean="0"/>
              <a:t> projekta</a:t>
            </a:r>
            <a:r>
              <a:rPr lang="sl-SI" sz="1700" b="0" dirty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sz="1700" b="0" dirty="0"/>
              <a:t>Projekt OCR je inovativen na </a:t>
            </a:r>
            <a:r>
              <a:rPr lang="pl-PL" sz="1700" b="0" dirty="0" smtClean="0"/>
              <a:t>podrocju raziskovanja </a:t>
            </a:r>
            <a:r>
              <a:rPr lang="pl-PL" sz="1700" b="0" dirty="0"/>
              <a:t>na prostem. </a:t>
            </a:r>
            <a:endParaRPr lang="pl-PL" sz="1700" b="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pl-PL" sz="1700" b="0" dirty="0" smtClean="0"/>
              <a:t>Projekt </a:t>
            </a:r>
            <a:r>
              <a:rPr lang="pl-PL" sz="1700" b="0" dirty="0"/>
              <a:t>sledi </a:t>
            </a:r>
            <a:r>
              <a:rPr lang="pl-PL" sz="1700" b="0" dirty="0" smtClean="0"/>
              <a:t>ciljem </a:t>
            </a:r>
            <a:r>
              <a:rPr lang="sl-SI" sz="1700" b="0" dirty="0" smtClean="0"/>
              <a:t>strateškega </a:t>
            </a:r>
            <a:r>
              <a:rPr lang="sl-SI" sz="1700" b="0" dirty="0"/>
              <a:t>operativnega </a:t>
            </a:r>
            <a:r>
              <a:rPr lang="sl-SI" sz="1700" b="0" dirty="0" smtClean="0"/>
              <a:t>programa </a:t>
            </a:r>
            <a:r>
              <a:rPr lang="sl-SI" sz="1700" b="0" dirty="0"/>
              <a:t>č</a:t>
            </a:r>
            <a:r>
              <a:rPr lang="sl-SI" sz="1700" b="0" dirty="0" smtClean="0"/>
              <a:t>ezmejnega </a:t>
            </a:r>
            <a:r>
              <a:rPr lang="sl-SI" sz="1700" b="0" dirty="0"/>
              <a:t>sodelovanja in </a:t>
            </a:r>
            <a:r>
              <a:rPr lang="sl-SI" sz="1700" b="0" dirty="0" smtClean="0"/>
              <a:t>omogoča povezovanje </a:t>
            </a:r>
            <a:r>
              <a:rPr lang="sl-SI" sz="1700" b="0" dirty="0"/>
              <a:t>(mreženje, </a:t>
            </a:r>
            <a:r>
              <a:rPr lang="sl-SI" sz="1700" b="0" dirty="0" err="1" smtClean="0"/>
              <a:t>grozdenje</a:t>
            </a:r>
            <a:r>
              <a:rPr lang="sl-SI" sz="1700" b="0" dirty="0" smtClean="0"/>
              <a:t>).</a:t>
            </a:r>
          </a:p>
          <a:p>
            <a:pPr marL="285750" indent="-285750">
              <a:buFont typeface="Wingdings" pitchFamily="2" charset="2"/>
              <a:buChar char="§"/>
            </a:pPr>
            <a:endParaRPr lang="pl-PL" b="0" dirty="0" smtClean="0"/>
          </a:p>
          <a:p>
            <a:pPr marL="285750" indent="-285750">
              <a:buFont typeface="Wingdings" pitchFamily="2" charset="2"/>
              <a:buChar char="§"/>
            </a:pPr>
            <a:endParaRPr lang="sl-SI" b="0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</p:spTree>
    <p:extLst>
      <p:ext uri="{BB962C8B-B14F-4D97-AF65-F5344CB8AC3E}">
        <p14:creationId xmlns:p14="http://schemas.microsoft.com/office/powerpoint/2010/main" val="3004509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195736" y="980728"/>
            <a:ext cx="5904656" cy="4752528"/>
          </a:xfrm>
        </p:spPr>
        <p:txBody>
          <a:bodyPr>
            <a:normAutofit/>
          </a:bodyPr>
          <a:lstStyle/>
          <a:p>
            <a:pPr algn="ctr"/>
            <a:r>
              <a:rPr lang="sl-SI" dirty="0" smtClean="0">
                <a:latin typeface="Arial Black" pitchFamily="34" charset="0"/>
              </a:rPr>
              <a:t>Delovni sklop </a:t>
            </a:r>
            <a:r>
              <a:rPr lang="sl-SI" dirty="0" smtClean="0">
                <a:latin typeface="Arial Black" pitchFamily="34" charset="0"/>
              </a:rPr>
              <a:t>3: </a:t>
            </a:r>
            <a:endParaRPr lang="sl-SI" dirty="0" smtClean="0">
              <a:latin typeface="Arial Black" pitchFamily="34" charset="0"/>
            </a:endParaRPr>
          </a:p>
          <a:p>
            <a:pPr algn="ctr"/>
            <a:endParaRPr lang="sl-SI" sz="1000" dirty="0" smtClean="0">
              <a:latin typeface="Arial Black" pitchFamily="34" charset="0"/>
            </a:endParaRPr>
          </a:p>
          <a:p>
            <a:pPr algn="ctr"/>
            <a:r>
              <a:rPr lang="sl-SI" dirty="0" smtClean="0">
                <a:latin typeface="Arial Black" pitchFamily="34" charset="0"/>
              </a:rPr>
              <a:t>OBLIKOVANJE SKUPNEGA ZBIRANJA PRIPOROČIL</a:t>
            </a:r>
            <a:endParaRPr lang="sl-SI" dirty="0" smtClean="0">
              <a:latin typeface="Arial Black" pitchFamily="34" charset="0"/>
            </a:endParaRPr>
          </a:p>
          <a:p>
            <a:pPr algn="ctr"/>
            <a:r>
              <a:rPr lang="sl-SI" b="0" dirty="0" smtClean="0">
                <a:latin typeface="+mj-lt"/>
              </a:rPr>
              <a:t>Trajanje: </a:t>
            </a:r>
            <a:r>
              <a:rPr lang="sl-SI" b="0" dirty="0" smtClean="0">
                <a:latin typeface="+mj-lt"/>
              </a:rPr>
              <a:t>1.4.2012 </a:t>
            </a:r>
            <a:r>
              <a:rPr lang="sl-SI" b="0" dirty="0" smtClean="0">
                <a:latin typeface="+mj-lt"/>
              </a:rPr>
              <a:t>do </a:t>
            </a:r>
            <a:r>
              <a:rPr lang="sl-SI" b="0" dirty="0" smtClean="0">
                <a:latin typeface="+mj-lt"/>
              </a:rPr>
              <a:t>31.1.2014</a:t>
            </a:r>
          </a:p>
          <a:p>
            <a:endParaRPr lang="sl-SI" sz="11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/>
              <a:t>Študije bodo </a:t>
            </a:r>
            <a:r>
              <a:rPr lang="sl-SI" sz="1700" b="0" dirty="0" smtClean="0"/>
              <a:t>omogočale </a:t>
            </a:r>
            <a:r>
              <a:rPr lang="sl-SI" sz="1700" b="0" dirty="0"/>
              <a:t>oris </a:t>
            </a:r>
            <a:r>
              <a:rPr lang="sl-SI" sz="1700" b="0" dirty="0" smtClean="0"/>
              <a:t>trenutnega </a:t>
            </a:r>
            <a:r>
              <a:rPr lang="pl-PL" sz="1700" b="0" dirty="0" smtClean="0"/>
              <a:t>stanja </a:t>
            </a:r>
            <a:r>
              <a:rPr lang="pl-PL" sz="1700" b="0" dirty="0"/>
              <a:t>v </a:t>
            </a:r>
            <a:r>
              <a:rPr lang="pl-PL" sz="1700" b="0" dirty="0" smtClean="0"/>
              <a:t>čezmejni </a:t>
            </a:r>
            <a:r>
              <a:rPr lang="pl-PL" sz="1700" b="0" dirty="0"/>
              <a:t>regiji na </a:t>
            </a:r>
            <a:r>
              <a:rPr lang="pl-PL" sz="1700" b="0" dirty="0" smtClean="0"/>
              <a:t>podrocju </a:t>
            </a:r>
            <a:r>
              <a:rPr lang="sl-SI" sz="1700" b="0" dirty="0" smtClean="0"/>
              <a:t>informacijske </a:t>
            </a:r>
            <a:r>
              <a:rPr lang="sl-SI" sz="1700" b="0" dirty="0"/>
              <a:t>tehnologije in </a:t>
            </a:r>
            <a:r>
              <a:rPr lang="sl-SI" sz="1700" b="0" dirty="0" smtClean="0"/>
              <a:t>uporaba multimedijskega </a:t>
            </a:r>
            <a:r>
              <a:rPr lang="sl-SI" sz="1700" b="0" dirty="0"/>
              <a:t>kreativnega centra, </a:t>
            </a:r>
            <a:r>
              <a:rPr lang="sl-SI" sz="1700" b="0" dirty="0" smtClean="0"/>
              <a:t>kot </a:t>
            </a:r>
            <a:r>
              <a:rPr lang="pl-PL" sz="1700" b="0" dirty="0" smtClean="0"/>
              <a:t>osnove </a:t>
            </a:r>
            <a:r>
              <a:rPr lang="pl-PL" sz="1700" b="0" dirty="0"/>
              <a:t>za razvojno raziskovalno delo.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/>
              <a:t>Multimedijski center bo </a:t>
            </a:r>
            <a:r>
              <a:rPr lang="sl-SI" sz="1700" b="0" dirty="0" smtClean="0"/>
              <a:t>omogočal tudi učinkovito </a:t>
            </a:r>
            <a:r>
              <a:rPr lang="sl-SI" sz="1700" b="0" dirty="0"/>
              <a:t>rabo energije, kar bo </a:t>
            </a:r>
            <a:r>
              <a:rPr lang="sl-SI" sz="1700" b="0" dirty="0" smtClean="0"/>
              <a:t>neposredno merljivo.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sz="1700" b="0" dirty="0" smtClean="0"/>
              <a:t>Priprava in organiziranje 4ih seminarjev </a:t>
            </a:r>
            <a:r>
              <a:rPr lang="pl-PL" sz="1700" b="0" dirty="0"/>
              <a:t>za lokalne </a:t>
            </a:r>
            <a:r>
              <a:rPr lang="pl-PL" sz="1700" b="0" dirty="0" smtClean="0"/>
              <a:t>skupnosti</a:t>
            </a:r>
            <a:r>
              <a:rPr lang="pl-PL" sz="1700" b="0" dirty="0"/>
              <a:t> </a:t>
            </a:r>
            <a:r>
              <a:rPr lang="pl-PL" sz="1700" b="0" dirty="0" smtClean="0"/>
              <a:t>in 4ih seminarjev </a:t>
            </a:r>
            <a:r>
              <a:rPr lang="sl-SI" sz="1700" b="0" dirty="0" smtClean="0"/>
              <a:t>za </a:t>
            </a:r>
            <a:r>
              <a:rPr lang="sl-SI" sz="1700" b="0" dirty="0"/>
              <a:t>javnost.</a:t>
            </a:r>
            <a:endParaRPr lang="pl-PL" sz="1700" b="0" dirty="0" smtClean="0"/>
          </a:p>
          <a:p>
            <a:pPr marL="285750" indent="-285750">
              <a:buFont typeface="Wingdings" pitchFamily="2" charset="2"/>
              <a:buChar char="§"/>
            </a:pPr>
            <a:endParaRPr lang="sl-SI" b="0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</p:spTree>
    <p:extLst>
      <p:ext uri="{BB962C8B-B14F-4D97-AF65-F5344CB8AC3E}">
        <p14:creationId xmlns:p14="http://schemas.microsoft.com/office/powerpoint/2010/main" val="3945924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195736" y="764704"/>
            <a:ext cx="6120680" cy="511256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sl-SI" dirty="0" smtClean="0">
                <a:latin typeface="Arial Black" pitchFamily="34" charset="0"/>
              </a:rPr>
              <a:t>Delovni sklop </a:t>
            </a:r>
            <a:r>
              <a:rPr lang="sl-SI" dirty="0" smtClean="0">
                <a:latin typeface="Arial Black" pitchFamily="34" charset="0"/>
              </a:rPr>
              <a:t>4: </a:t>
            </a:r>
            <a:endParaRPr lang="sl-SI" dirty="0" smtClean="0">
              <a:latin typeface="Arial Black" pitchFamily="34" charset="0"/>
            </a:endParaRPr>
          </a:p>
          <a:p>
            <a:pPr algn="ctr"/>
            <a:endParaRPr lang="sl-SI" sz="1000" dirty="0" smtClean="0">
              <a:latin typeface="Arial Black" pitchFamily="34" charset="0"/>
            </a:endParaRPr>
          </a:p>
          <a:p>
            <a:pPr algn="ctr"/>
            <a:r>
              <a:rPr lang="sl-SI" dirty="0" smtClean="0">
                <a:latin typeface="Arial Black" pitchFamily="34" charset="0"/>
              </a:rPr>
              <a:t>IMPLEMENTACIJA</a:t>
            </a:r>
            <a:endParaRPr lang="sl-SI" dirty="0" smtClean="0">
              <a:latin typeface="Arial Black" pitchFamily="34" charset="0"/>
            </a:endParaRPr>
          </a:p>
          <a:p>
            <a:pPr algn="ctr"/>
            <a:r>
              <a:rPr lang="sl-SI" b="0" dirty="0" smtClean="0">
                <a:latin typeface="+mj-lt"/>
              </a:rPr>
              <a:t>Trajanje: </a:t>
            </a:r>
            <a:r>
              <a:rPr lang="sl-SI" b="0" dirty="0" smtClean="0">
                <a:latin typeface="+mj-lt"/>
              </a:rPr>
              <a:t>1.11.2011 </a:t>
            </a:r>
            <a:r>
              <a:rPr lang="sl-SI" b="0" dirty="0" smtClean="0">
                <a:latin typeface="+mj-lt"/>
              </a:rPr>
              <a:t>do </a:t>
            </a:r>
            <a:r>
              <a:rPr lang="sl-SI" b="0" dirty="0" smtClean="0">
                <a:latin typeface="+mj-lt"/>
              </a:rPr>
              <a:t>31.12.2013</a:t>
            </a:r>
          </a:p>
          <a:p>
            <a:endParaRPr lang="sl-SI" sz="11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pt-BR" b="0" dirty="0"/>
              <a:t>Sistem </a:t>
            </a:r>
            <a:r>
              <a:rPr lang="sl-SI" b="0" dirty="0" smtClean="0"/>
              <a:t>bomo</a:t>
            </a:r>
            <a:r>
              <a:rPr lang="pt-BR" b="0" dirty="0" smtClean="0"/>
              <a:t> </a:t>
            </a:r>
            <a:r>
              <a:rPr lang="pt-BR" b="0" dirty="0"/>
              <a:t>implementirali najprej na primeru </a:t>
            </a:r>
            <a:r>
              <a:rPr lang="pt-BR" b="0" dirty="0" smtClean="0"/>
              <a:t>v</a:t>
            </a:r>
            <a:r>
              <a:rPr lang="sl-SI" b="0" dirty="0" smtClean="0"/>
              <a:t> </a:t>
            </a:r>
            <a:r>
              <a:rPr lang="pl-PL" b="0" dirty="0" smtClean="0"/>
              <a:t>Sloveniji</a:t>
            </a:r>
            <a:r>
              <a:rPr lang="pl-PL" b="0" dirty="0"/>
              <a:t>, kasneje na </a:t>
            </a:r>
            <a:r>
              <a:rPr lang="pl-PL" b="0" dirty="0" smtClean="0"/>
              <a:t>področju </a:t>
            </a:r>
            <a:r>
              <a:rPr lang="pl-PL" b="0" dirty="0"/>
              <a:t>Madžarske.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b="0" dirty="0"/>
              <a:t>Sistem bo deloval, kot razvojni laboratorij </a:t>
            </a:r>
            <a:r>
              <a:rPr lang="pl-PL" b="0" dirty="0" smtClean="0"/>
              <a:t>na prostem in </a:t>
            </a:r>
            <a:r>
              <a:rPr lang="pl-PL" b="0" dirty="0"/>
              <a:t>bo s </a:t>
            </a:r>
            <a:r>
              <a:rPr lang="pl-PL" b="0" dirty="0" smtClean="0"/>
              <a:t>pomočjo </a:t>
            </a:r>
            <a:r>
              <a:rPr lang="pl-PL" b="0" dirty="0"/>
              <a:t>senzorjev </a:t>
            </a:r>
            <a:r>
              <a:rPr lang="pl-PL" b="0" dirty="0" smtClean="0"/>
              <a:t>omogočal</a:t>
            </a:r>
            <a:r>
              <a:rPr lang="pl-PL" b="0" dirty="0"/>
              <a:t> </a:t>
            </a:r>
            <a:r>
              <a:rPr lang="sl-SI" b="0" dirty="0" smtClean="0"/>
              <a:t>različne </a:t>
            </a:r>
            <a:r>
              <a:rPr lang="sl-SI" b="0" dirty="0"/>
              <a:t>meritve (fizikalno </a:t>
            </a:r>
            <a:r>
              <a:rPr lang="sl-SI" b="0" dirty="0" smtClean="0"/>
              <a:t>tehnične, naravo-varstvene...).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b="0" dirty="0" smtClean="0"/>
              <a:t>Učencem </a:t>
            </a:r>
            <a:r>
              <a:rPr lang="pl-PL" b="0" dirty="0"/>
              <a:t>in dijakom bomo </a:t>
            </a:r>
            <a:r>
              <a:rPr lang="pl-PL" b="0" dirty="0" smtClean="0"/>
              <a:t>omogočili</a:t>
            </a:r>
            <a:r>
              <a:rPr lang="pl-PL" b="0" dirty="0"/>
              <a:t>, </a:t>
            </a:r>
            <a:r>
              <a:rPr lang="pl-PL" b="0" dirty="0" smtClean="0"/>
              <a:t>preko </a:t>
            </a:r>
            <a:r>
              <a:rPr lang="sl-SI" b="0" dirty="0" smtClean="0"/>
              <a:t>vpeljave </a:t>
            </a:r>
            <a:r>
              <a:rPr lang="sl-SI" b="0" dirty="0"/>
              <a:t>sistema, spoznavanje kaj se </a:t>
            </a:r>
            <a:r>
              <a:rPr lang="sl-SI" b="0" dirty="0" smtClean="0"/>
              <a:t>z </a:t>
            </a:r>
            <a:r>
              <a:rPr lang="pl-PL" b="0" dirty="0" smtClean="0"/>
              <a:t>okoljem </a:t>
            </a:r>
            <a:r>
              <a:rPr lang="pl-PL" b="0" dirty="0"/>
              <a:t>dogaja in s tem </a:t>
            </a:r>
            <a:r>
              <a:rPr lang="pl-PL" b="0" dirty="0" smtClean="0"/>
              <a:t>pomembnost </a:t>
            </a:r>
            <a:r>
              <a:rPr lang="sl-SI" b="0" dirty="0" smtClean="0"/>
              <a:t>varovanja </a:t>
            </a:r>
            <a:r>
              <a:rPr lang="sl-SI" b="0" dirty="0"/>
              <a:t>okolja.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/>
              <a:t>Organizirali bomo šole v naravi, kjer </a:t>
            </a:r>
            <a:r>
              <a:rPr lang="sl-SI" b="0" dirty="0" smtClean="0"/>
              <a:t>bodo mladi </a:t>
            </a:r>
            <a:r>
              <a:rPr lang="sl-SI" b="0" dirty="0"/>
              <a:t>lahko uveljavili </a:t>
            </a:r>
            <a:r>
              <a:rPr lang="sl-SI" b="0" dirty="0" smtClean="0"/>
              <a:t>raziskovalne potenciale.</a:t>
            </a:r>
            <a:r>
              <a:rPr lang="it-IT" b="0" dirty="0" smtClean="0"/>
              <a:t> </a:t>
            </a:r>
            <a:endParaRPr lang="sl-SI" b="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/>
              <a:t>Trajnostno bomo pridobili</a:t>
            </a:r>
            <a:r>
              <a:rPr lang="it-IT" b="0" dirty="0" smtClean="0"/>
              <a:t> tri</a:t>
            </a:r>
            <a:r>
              <a:rPr lang="sl-SI" b="0" dirty="0" smtClean="0"/>
              <a:t> razvojne </a:t>
            </a:r>
            <a:r>
              <a:rPr lang="sl-SI" b="0" dirty="0"/>
              <a:t>laboratorije na prostem.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/>
              <a:t>Skozi šole v naravi </a:t>
            </a:r>
            <a:r>
              <a:rPr lang="sl-SI" b="0" dirty="0" smtClean="0"/>
              <a:t>želimo s </a:t>
            </a:r>
            <a:r>
              <a:rPr lang="sl-SI" b="0" dirty="0"/>
              <a:t>sistemom seznaniti </a:t>
            </a:r>
            <a:r>
              <a:rPr lang="sl-SI" b="0" dirty="0" smtClean="0"/>
              <a:t>najmanj  </a:t>
            </a:r>
            <a:r>
              <a:rPr lang="sv-SE" b="0" dirty="0" smtClean="0"/>
              <a:t>500 osnovno šolske in srednješolske</a:t>
            </a:r>
            <a:r>
              <a:rPr lang="sl-SI" b="0" dirty="0" smtClean="0"/>
              <a:t> mladine.</a:t>
            </a:r>
            <a:endParaRPr lang="pl-PL" b="0" dirty="0" smtClean="0"/>
          </a:p>
          <a:p>
            <a:pPr marL="285750" indent="-285750">
              <a:buFont typeface="Wingdings" pitchFamily="2" charset="2"/>
              <a:buChar char="§"/>
            </a:pPr>
            <a:endParaRPr lang="sl-SI" b="0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</p:spTree>
    <p:extLst>
      <p:ext uri="{BB962C8B-B14F-4D97-AF65-F5344CB8AC3E}">
        <p14:creationId xmlns:p14="http://schemas.microsoft.com/office/powerpoint/2010/main" val="2967795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195736" y="764704"/>
            <a:ext cx="6120680" cy="5112568"/>
          </a:xfrm>
        </p:spPr>
        <p:txBody>
          <a:bodyPr>
            <a:normAutofit/>
          </a:bodyPr>
          <a:lstStyle/>
          <a:p>
            <a:pPr algn="ctr"/>
            <a:r>
              <a:rPr lang="sl-SI" dirty="0" smtClean="0">
                <a:latin typeface="Arial Black" pitchFamily="34" charset="0"/>
              </a:rPr>
              <a:t>Delovni sklop </a:t>
            </a:r>
            <a:r>
              <a:rPr lang="sl-SI" dirty="0" smtClean="0">
                <a:latin typeface="Arial Black" pitchFamily="34" charset="0"/>
              </a:rPr>
              <a:t>5: </a:t>
            </a:r>
            <a:endParaRPr lang="sl-SI" dirty="0" smtClean="0">
              <a:latin typeface="Arial Black" pitchFamily="34" charset="0"/>
            </a:endParaRPr>
          </a:p>
          <a:p>
            <a:pPr algn="ctr"/>
            <a:endParaRPr lang="sl-SI" sz="1000" dirty="0" smtClean="0">
              <a:latin typeface="Arial Black" pitchFamily="34" charset="0"/>
            </a:endParaRPr>
          </a:p>
          <a:p>
            <a:pPr algn="ctr"/>
            <a:r>
              <a:rPr lang="sl-SI" dirty="0" smtClean="0">
                <a:latin typeface="Arial Black" pitchFamily="34" charset="0"/>
              </a:rPr>
              <a:t>INFORMACIJE IN OBVEŠČANJE</a:t>
            </a:r>
            <a:endParaRPr lang="sl-SI" dirty="0" smtClean="0">
              <a:latin typeface="Arial Black" pitchFamily="34" charset="0"/>
            </a:endParaRPr>
          </a:p>
          <a:p>
            <a:pPr algn="ctr"/>
            <a:r>
              <a:rPr lang="sl-SI" b="0" dirty="0" smtClean="0">
                <a:latin typeface="+mj-lt"/>
              </a:rPr>
              <a:t>Trajanje: </a:t>
            </a:r>
            <a:r>
              <a:rPr lang="sl-SI" b="0" dirty="0" smtClean="0">
                <a:latin typeface="+mj-lt"/>
              </a:rPr>
              <a:t>1.10.2011 </a:t>
            </a:r>
            <a:r>
              <a:rPr lang="sl-SI" b="0" dirty="0" smtClean="0">
                <a:latin typeface="+mj-lt"/>
              </a:rPr>
              <a:t>do </a:t>
            </a:r>
            <a:r>
              <a:rPr lang="sl-SI" b="0" dirty="0" smtClean="0">
                <a:latin typeface="+mj-lt"/>
              </a:rPr>
              <a:t>31.1.2014</a:t>
            </a:r>
          </a:p>
          <a:p>
            <a:endParaRPr lang="pl-PL" sz="1100" b="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pl-PL" sz="1700" b="0" dirty="0" smtClean="0"/>
              <a:t>Komuniciranje </a:t>
            </a:r>
            <a:r>
              <a:rPr lang="pl-PL" sz="1700" b="0" dirty="0"/>
              <a:t>z vsemi </a:t>
            </a:r>
            <a:r>
              <a:rPr lang="pl-PL" sz="1700" b="0" dirty="0" smtClean="0"/>
              <a:t>čezmejnimi </a:t>
            </a:r>
            <a:r>
              <a:rPr lang="pl-PL" sz="1700" b="0" dirty="0"/>
              <a:t>akterji</a:t>
            </a:r>
            <a:r>
              <a:rPr lang="pl-PL" sz="1700" b="0" dirty="0" smtClean="0"/>
              <a:t>, </a:t>
            </a:r>
            <a:r>
              <a:rPr lang="sl-SI" sz="1700" b="0" dirty="0" smtClean="0"/>
              <a:t>predvsem </a:t>
            </a:r>
            <a:r>
              <a:rPr lang="sl-SI" sz="1700" b="0" dirty="0"/>
              <a:t>s ciljnimi skupinami in </a:t>
            </a:r>
            <a:r>
              <a:rPr lang="sl-SI" sz="1700" b="0" dirty="0" smtClean="0"/>
              <a:t>širjenje informacij </a:t>
            </a:r>
            <a:r>
              <a:rPr lang="sl-SI" sz="1700" b="0" dirty="0"/>
              <a:t>o </a:t>
            </a:r>
            <a:r>
              <a:rPr lang="sl-SI" sz="1700" b="0" dirty="0" smtClean="0"/>
              <a:t>projektu OCR.</a:t>
            </a:r>
            <a:endParaRPr lang="sl-SI" sz="1700" b="0" dirty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/>
              <a:t>Neposredni merljivi cilj je </a:t>
            </a:r>
            <a:r>
              <a:rPr lang="sl-SI" sz="1700" b="0" dirty="0" smtClean="0"/>
              <a:t>število organiziranih </a:t>
            </a:r>
            <a:r>
              <a:rPr lang="sl-SI" sz="1700" b="0" dirty="0"/>
              <a:t>dejavnosti </a:t>
            </a:r>
            <a:r>
              <a:rPr lang="sl-SI" sz="1700" b="0" dirty="0" smtClean="0"/>
              <a:t>in informiranje ljudi preko </a:t>
            </a:r>
            <a:r>
              <a:rPr lang="sl-SI" sz="1700" b="0" dirty="0"/>
              <a:t>seminarjev (usposabljanja, šole </a:t>
            </a:r>
            <a:r>
              <a:rPr lang="sl-SI" sz="1700" b="0" dirty="0" smtClean="0"/>
              <a:t>v naravi)</a:t>
            </a:r>
            <a:endParaRPr lang="sl-SI" sz="1700" b="0" dirty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 smtClean="0"/>
              <a:t>Obveščanje lokalne </a:t>
            </a:r>
            <a:r>
              <a:rPr lang="sl-SI" sz="1700" b="0" dirty="0"/>
              <a:t>vlade in </a:t>
            </a:r>
            <a:r>
              <a:rPr lang="sl-SI" sz="1700" b="0" dirty="0" smtClean="0"/>
              <a:t>širše javnosti o rezultatih in projektu samem.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 smtClean="0"/>
              <a:t>Pripravit </a:t>
            </a:r>
            <a:r>
              <a:rPr lang="da-DK" sz="1700" b="0" dirty="0" smtClean="0"/>
              <a:t>1000 </a:t>
            </a:r>
            <a:r>
              <a:rPr lang="da-DK" sz="1700" b="0" dirty="0"/>
              <a:t>letakov, 4 konference, 10 </a:t>
            </a:r>
            <a:r>
              <a:rPr lang="da-DK" sz="1700" b="0" dirty="0" smtClean="0"/>
              <a:t>web</a:t>
            </a:r>
            <a:r>
              <a:rPr lang="sl-SI" sz="1700" b="0" dirty="0" smtClean="0"/>
              <a:t> publikacij,  priročnik…</a:t>
            </a:r>
            <a:endParaRPr lang="sl-SI" sz="1700" b="0" dirty="0" smtClean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</p:spTree>
    <p:extLst>
      <p:ext uri="{BB962C8B-B14F-4D97-AF65-F5344CB8AC3E}">
        <p14:creationId xmlns:p14="http://schemas.microsoft.com/office/powerpoint/2010/main" val="4010687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123728" y="1772816"/>
            <a:ext cx="6264696" cy="3910915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sl-SI" sz="1700" b="0" dirty="0" smtClean="0"/>
              <a:t>Število skupnih simultanih usposabljanj, konferenc: </a:t>
            </a:r>
            <a:r>
              <a:rPr lang="sl-SI" sz="2000" dirty="0" smtClean="0">
                <a:latin typeface="Arial Black" pitchFamily="34" charset="0"/>
              </a:rPr>
              <a:t>4</a:t>
            </a:r>
          </a:p>
          <a:p>
            <a:endParaRPr lang="sl-SI" sz="600" b="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 smtClean="0"/>
              <a:t>Število dogodkov, ki vplivajo na dvig ozaveščanja: </a:t>
            </a:r>
            <a:r>
              <a:rPr lang="sl-SI" sz="2000" dirty="0" smtClean="0">
                <a:latin typeface="Arial Black" pitchFamily="34" charset="0"/>
              </a:rPr>
              <a:t>4</a:t>
            </a:r>
          </a:p>
          <a:p>
            <a:endParaRPr lang="sl-SI" sz="600" b="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/>
              <a:t>Število razvitih </a:t>
            </a:r>
            <a:r>
              <a:rPr lang="sl-SI" sz="1700" b="0" dirty="0" smtClean="0"/>
              <a:t>strategij: </a:t>
            </a:r>
            <a:r>
              <a:rPr lang="sl-SI" sz="2000" dirty="0" smtClean="0">
                <a:latin typeface="Arial Black" pitchFamily="34" charset="0"/>
              </a:rPr>
              <a:t>1</a:t>
            </a:r>
          </a:p>
          <a:p>
            <a:pPr marL="285750" indent="-285750">
              <a:buFont typeface="Wingdings" pitchFamily="2" charset="2"/>
              <a:buChar char="§"/>
            </a:pPr>
            <a:endParaRPr lang="sl-SI" sz="600" b="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/>
              <a:t>Število institucij/organizacij </a:t>
            </a:r>
            <a:r>
              <a:rPr lang="sl-SI" sz="1700" b="0" dirty="0" smtClean="0"/>
              <a:t>vključenih </a:t>
            </a:r>
            <a:r>
              <a:rPr lang="sl-SI" sz="1700" b="0" dirty="0"/>
              <a:t>v </a:t>
            </a:r>
            <a:r>
              <a:rPr lang="sl-SI" sz="1700" b="0" dirty="0" smtClean="0"/>
              <a:t>omrežje: </a:t>
            </a:r>
            <a:r>
              <a:rPr lang="sl-SI" sz="2000" dirty="0" smtClean="0">
                <a:latin typeface="Arial Black" pitchFamily="34" charset="0"/>
              </a:rPr>
              <a:t>3</a:t>
            </a:r>
          </a:p>
          <a:p>
            <a:endParaRPr lang="sl-SI" sz="600" b="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/>
              <a:t>Število organiziranih dejavnosti, ki dvigujejo raven </a:t>
            </a:r>
            <a:r>
              <a:rPr lang="sl-SI" sz="1700" b="0" dirty="0" smtClean="0"/>
              <a:t>ozaveščenosti: </a:t>
            </a:r>
            <a:r>
              <a:rPr lang="sl-SI" sz="2000" dirty="0" smtClean="0">
                <a:latin typeface="Arial Black" pitchFamily="34" charset="0"/>
              </a:rPr>
              <a:t>4</a:t>
            </a:r>
          </a:p>
          <a:p>
            <a:endParaRPr lang="sl-SI" sz="600" b="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/>
              <a:t>Č</a:t>
            </a:r>
            <a:r>
              <a:rPr lang="sl-SI" sz="1700" b="0" dirty="0" smtClean="0"/>
              <a:t>ezmejne </a:t>
            </a:r>
            <a:r>
              <a:rPr lang="sl-SI" sz="1700" b="0" dirty="0"/>
              <a:t>dejavnosti sodelovanja pri </a:t>
            </a:r>
            <a:r>
              <a:rPr lang="sl-SI" sz="1700" b="0" dirty="0" smtClean="0"/>
              <a:t>zaščiti narave: </a:t>
            </a:r>
            <a:r>
              <a:rPr lang="sl-SI" sz="2000" dirty="0" smtClean="0">
                <a:latin typeface="Arial Black" pitchFamily="34" charset="0"/>
              </a:rPr>
              <a:t>3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sp>
        <p:nvSpPr>
          <p:cNvPr id="4" name="Pravokotnik 3"/>
          <p:cNvSpPr/>
          <p:nvPr/>
        </p:nvSpPr>
        <p:spPr>
          <a:xfrm>
            <a:off x="1841792" y="623217"/>
            <a:ext cx="66906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l-SI" sz="2500" dirty="0">
                <a:latin typeface="Aharoni" pitchFamily="2" charset="-79"/>
                <a:cs typeface="Aharoni" pitchFamily="2" charset="-79"/>
              </a:rPr>
              <a:t>NEPOSREDNI UČINKI – OUTPUTI </a:t>
            </a:r>
            <a:r>
              <a:rPr lang="sl-SI" sz="2500" dirty="0" smtClean="0">
                <a:latin typeface="Aharoni" pitchFamily="2" charset="-79"/>
                <a:cs typeface="Aharoni" pitchFamily="2" charset="-79"/>
              </a:rPr>
              <a:t>PROJEKTA</a:t>
            </a:r>
          </a:p>
          <a:p>
            <a:pPr algn="ctr"/>
            <a:r>
              <a:rPr lang="sl-SI" sz="2500" dirty="0" smtClean="0">
                <a:latin typeface="+mj-lt"/>
                <a:cs typeface="Aharoni" pitchFamily="2" charset="-79"/>
              </a:rPr>
              <a:t>(Ciljna vrednost)</a:t>
            </a:r>
            <a:endParaRPr lang="sl-SI" sz="2500" dirty="0">
              <a:latin typeface="+mj-lt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60150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1907704" y="1196752"/>
            <a:ext cx="6768752" cy="4896544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sl-SI" sz="1700" b="0" dirty="0">
                <a:latin typeface="+mj-lt"/>
              </a:rPr>
              <a:t>Izvedene strokovne konference in usposabljanja za dvig ravni </a:t>
            </a:r>
            <a:r>
              <a:rPr lang="sl-SI" sz="1700" b="0" dirty="0" smtClean="0">
                <a:latin typeface="+mj-lt"/>
              </a:rPr>
              <a:t>ozaveščenosti: </a:t>
            </a:r>
            <a:r>
              <a:rPr lang="sl-SI" sz="2100" dirty="0" smtClean="0">
                <a:latin typeface="Arial Black" pitchFamily="34" charset="0"/>
              </a:rPr>
              <a:t>4</a:t>
            </a:r>
          </a:p>
          <a:p>
            <a:endParaRPr lang="sl-SI" sz="2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pl-PL" sz="1700" b="0" dirty="0">
                <a:latin typeface="+mj-lt"/>
              </a:rPr>
              <a:t>Strategija o ueinkoviti rabi energije</a:t>
            </a:r>
            <a:r>
              <a:rPr lang="sl-SI" sz="1700" b="0" dirty="0" smtClean="0">
                <a:latin typeface="+mj-lt"/>
              </a:rPr>
              <a:t>: </a:t>
            </a:r>
            <a:r>
              <a:rPr lang="sl-SI" sz="2100" dirty="0" smtClean="0">
                <a:latin typeface="Arial Black" pitchFamily="34" charset="0"/>
              </a:rPr>
              <a:t>1</a:t>
            </a:r>
          </a:p>
          <a:p>
            <a:endParaRPr lang="sl-SI" sz="2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>
                <a:latin typeface="+mj-lt"/>
              </a:rPr>
              <a:t>S sistemom OCR opremljeni deli </a:t>
            </a:r>
            <a:r>
              <a:rPr lang="sl-SI" sz="1700" b="0" dirty="0" smtClean="0">
                <a:latin typeface="+mj-lt"/>
              </a:rPr>
              <a:t>občin: </a:t>
            </a:r>
            <a:r>
              <a:rPr lang="sl-SI" sz="2100" dirty="0">
                <a:latin typeface="Arial Black" pitchFamily="34" charset="0"/>
              </a:rPr>
              <a:t>3</a:t>
            </a:r>
            <a:endParaRPr lang="sl-SI" sz="2100" dirty="0" smtClean="0">
              <a:latin typeface="Arial Black" pitchFamily="34" charset="0"/>
            </a:endParaRPr>
          </a:p>
          <a:p>
            <a:endParaRPr lang="sl-SI" sz="2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>
                <a:latin typeface="+mj-lt"/>
              </a:rPr>
              <a:t>Izvedene šole v naravi</a:t>
            </a:r>
            <a:r>
              <a:rPr lang="sl-SI" sz="1700" b="0" dirty="0" smtClean="0">
                <a:latin typeface="+mj-lt"/>
              </a:rPr>
              <a:t>: </a:t>
            </a:r>
            <a:r>
              <a:rPr lang="sl-SI" sz="2100" dirty="0" smtClean="0">
                <a:latin typeface="Arial Black" pitchFamily="34" charset="0"/>
              </a:rPr>
              <a:t>4</a:t>
            </a:r>
          </a:p>
          <a:p>
            <a:endParaRPr lang="sl-SI" sz="2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>
                <a:latin typeface="+mj-lt"/>
              </a:rPr>
              <a:t>Število </a:t>
            </a:r>
            <a:r>
              <a:rPr lang="sl-SI" sz="1700" b="0" dirty="0" smtClean="0">
                <a:latin typeface="+mj-lt"/>
              </a:rPr>
              <a:t>ozaveščenih </a:t>
            </a:r>
            <a:r>
              <a:rPr lang="sl-SI" sz="1700" b="0" dirty="0">
                <a:latin typeface="+mj-lt"/>
              </a:rPr>
              <a:t>ljudi</a:t>
            </a:r>
            <a:r>
              <a:rPr lang="sl-SI" sz="1700" b="0" dirty="0" smtClean="0">
                <a:latin typeface="+mj-lt"/>
              </a:rPr>
              <a:t>: </a:t>
            </a:r>
            <a:r>
              <a:rPr lang="sl-SI" sz="2100" dirty="0" smtClean="0">
                <a:latin typeface="Arial Black" pitchFamily="34" charset="0"/>
              </a:rPr>
              <a:t>500</a:t>
            </a:r>
          </a:p>
          <a:p>
            <a:endParaRPr lang="sl-SI" sz="2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>
                <a:latin typeface="+mj-lt"/>
              </a:rPr>
              <a:t>Montaža elementov za zmanjšano porabo </a:t>
            </a:r>
            <a:r>
              <a:rPr lang="sl-SI" sz="1700" b="0" dirty="0" smtClean="0">
                <a:latin typeface="+mj-lt"/>
              </a:rPr>
              <a:t>električne </a:t>
            </a:r>
            <a:r>
              <a:rPr lang="sl-SI" sz="1700" b="0" dirty="0">
                <a:latin typeface="+mj-lt"/>
              </a:rPr>
              <a:t>energije</a:t>
            </a:r>
            <a:r>
              <a:rPr lang="sl-SI" sz="1700" b="0" dirty="0" smtClean="0">
                <a:latin typeface="+mj-lt"/>
              </a:rPr>
              <a:t>: </a:t>
            </a:r>
            <a:r>
              <a:rPr lang="sl-SI" sz="2100" dirty="0" smtClean="0">
                <a:latin typeface="Arial Black" pitchFamily="34" charset="0"/>
              </a:rPr>
              <a:t>538</a:t>
            </a:r>
          </a:p>
          <a:p>
            <a:endParaRPr lang="sl-SI" sz="20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pl-PL" sz="1700" b="0" dirty="0">
                <a:latin typeface="+mj-lt"/>
              </a:rPr>
              <a:t>Projektni letak v SLO </a:t>
            </a:r>
            <a:r>
              <a:rPr lang="pl-PL" sz="1700" b="0" dirty="0" smtClean="0">
                <a:latin typeface="+mj-lt"/>
              </a:rPr>
              <a:t>jeziku: </a:t>
            </a:r>
            <a:r>
              <a:rPr lang="pl-PL" sz="2100" b="0" dirty="0" smtClean="0">
                <a:latin typeface="Arial Black" pitchFamily="34" charset="0"/>
              </a:rPr>
              <a:t>1000</a:t>
            </a:r>
          </a:p>
          <a:p>
            <a:endParaRPr lang="pl-PL" sz="2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pl-PL" sz="1700" b="0" dirty="0" smtClean="0">
                <a:latin typeface="+mj-lt"/>
              </a:rPr>
              <a:t>Projektni letak v HU jeziku: </a:t>
            </a:r>
            <a:r>
              <a:rPr lang="pl-PL" sz="2100" b="0" dirty="0" smtClean="0">
                <a:latin typeface="Arial Black" pitchFamily="34" charset="0"/>
              </a:rPr>
              <a:t>1000</a:t>
            </a:r>
          </a:p>
          <a:p>
            <a:pPr marL="285750" indent="-285750">
              <a:buFont typeface="Wingdings" pitchFamily="2" charset="2"/>
              <a:buChar char="§"/>
            </a:pPr>
            <a:endParaRPr lang="pl-PL" sz="2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v-SE" sz="1700" b="0" dirty="0">
                <a:latin typeface="+mj-lt"/>
              </a:rPr>
              <a:t>Novinarska konferenca; HIDAK-Mostovi, skupna dvojeziena TV </a:t>
            </a:r>
            <a:r>
              <a:rPr lang="sv-SE" sz="1700" b="0" dirty="0" smtClean="0">
                <a:latin typeface="+mj-lt"/>
              </a:rPr>
              <a:t>oddaja</a:t>
            </a:r>
            <a:r>
              <a:rPr lang="sl-SI" sz="1700" b="0" dirty="0" smtClean="0">
                <a:latin typeface="+mj-lt"/>
              </a:rPr>
              <a:t>: </a:t>
            </a:r>
            <a:r>
              <a:rPr lang="sl-SI" sz="2100" b="0" dirty="0" smtClean="0">
                <a:latin typeface="Arial Black" pitchFamily="34" charset="0"/>
              </a:rPr>
              <a:t>1</a:t>
            </a:r>
          </a:p>
          <a:p>
            <a:pPr marL="285750" indent="-285750">
              <a:buFont typeface="Wingdings" pitchFamily="2" charset="2"/>
              <a:buChar char="§"/>
            </a:pPr>
            <a:endParaRPr lang="sl-SI" sz="2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v-SE" sz="1700" b="0" dirty="0">
                <a:latin typeface="+mj-lt"/>
              </a:rPr>
              <a:t>Objava projekta v tiskanih </a:t>
            </a:r>
            <a:r>
              <a:rPr lang="sv-SE" sz="1700" b="0" dirty="0" smtClean="0">
                <a:latin typeface="+mj-lt"/>
              </a:rPr>
              <a:t>medijih</a:t>
            </a:r>
            <a:r>
              <a:rPr lang="sl-SI" sz="1700" b="0" dirty="0" smtClean="0">
                <a:latin typeface="+mj-lt"/>
              </a:rPr>
              <a:t>: </a:t>
            </a:r>
            <a:r>
              <a:rPr lang="sl-SI" sz="2100" b="0" dirty="0" smtClean="0">
                <a:latin typeface="Arial Black" pitchFamily="34" charset="0"/>
              </a:rPr>
              <a:t>2</a:t>
            </a:r>
          </a:p>
          <a:p>
            <a:pPr marL="285750" indent="-285750">
              <a:buFont typeface="Wingdings" pitchFamily="2" charset="2"/>
              <a:buChar char="§"/>
            </a:pPr>
            <a:endParaRPr lang="sl-SI" sz="2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>
                <a:latin typeface="+mj-lt"/>
              </a:rPr>
              <a:t>Internetne </a:t>
            </a:r>
            <a:r>
              <a:rPr lang="sl-SI" sz="1700" b="0" dirty="0" smtClean="0">
                <a:latin typeface="+mj-lt"/>
              </a:rPr>
              <a:t>objave: </a:t>
            </a:r>
            <a:r>
              <a:rPr lang="sl-SI" sz="2100" b="0" dirty="0" smtClean="0">
                <a:latin typeface="Arial Black" pitchFamily="34" charset="0"/>
              </a:rPr>
              <a:t>10</a:t>
            </a:r>
          </a:p>
          <a:p>
            <a:pPr marL="285750" indent="-285750">
              <a:buFont typeface="Wingdings" pitchFamily="2" charset="2"/>
              <a:buChar char="§"/>
            </a:pPr>
            <a:endParaRPr lang="pl-PL" sz="17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sl-SI" sz="2000" dirty="0" smtClean="0">
              <a:latin typeface="Arial Black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sl-SI" sz="2000" dirty="0" smtClean="0"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sp>
        <p:nvSpPr>
          <p:cNvPr id="4" name="Pravokotnik 3"/>
          <p:cNvSpPr/>
          <p:nvPr/>
        </p:nvSpPr>
        <p:spPr>
          <a:xfrm>
            <a:off x="1841792" y="551953"/>
            <a:ext cx="669064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2500" dirty="0" smtClean="0">
                <a:latin typeface="Aharoni" pitchFamily="2" charset="-79"/>
                <a:cs typeface="Aharoni" pitchFamily="2" charset="-79"/>
              </a:rPr>
              <a:t>REZULTATI PROJEKTA  </a:t>
            </a:r>
            <a:r>
              <a:rPr lang="sl-SI" sz="2500" dirty="0" smtClean="0">
                <a:latin typeface="+mj-lt"/>
                <a:cs typeface="Aharoni" pitchFamily="2" charset="-79"/>
              </a:rPr>
              <a:t>(Ciljna vrednost)</a:t>
            </a:r>
            <a:endParaRPr lang="sl-SI" sz="2500" dirty="0">
              <a:latin typeface="+mj-lt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2641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1841792" y="908720"/>
            <a:ext cx="6790196" cy="507678"/>
          </a:xfrm>
        </p:spPr>
        <p:txBody>
          <a:bodyPr anchor="t">
            <a:normAutofit/>
          </a:bodyPr>
          <a:lstStyle/>
          <a:p>
            <a:pPr algn="ctr"/>
            <a:r>
              <a:rPr lang="sl-SI" sz="2700" dirty="0" smtClean="0">
                <a:latin typeface="Aharoni" pitchFamily="2" charset="-79"/>
                <a:cs typeface="Aharoni" pitchFamily="2" charset="-79"/>
              </a:rPr>
              <a:t>KOLEDAR POROČANJA PROJEKTA OCR</a:t>
            </a:r>
            <a:endParaRPr lang="sl-SI" sz="27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375756" y="2132856"/>
            <a:ext cx="5544616" cy="2664296"/>
          </a:xfrm>
        </p:spPr>
        <p:txBody>
          <a:bodyPr>
            <a:normAutofit fontScale="92500" lnSpcReduction="10000"/>
          </a:bodyPr>
          <a:lstStyle/>
          <a:p>
            <a:endParaRPr lang="sl-SI" sz="1100" b="0" dirty="0" smtClean="0"/>
          </a:p>
          <a:p>
            <a:r>
              <a:rPr lang="sl-SI" dirty="0" smtClean="0"/>
              <a:t>Vmesno poročilo 	Datum </a:t>
            </a:r>
            <a:r>
              <a:rPr lang="sl-SI" dirty="0"/>
              <a:t>oddaje </a:t>
            </a:r>
            <a:r>
              <a:rPr lang="sl-SI" dirty="0" smtClean="0"/>
              <a:t>poročila </a:t>
            </a:r>
            <a:r>
              <a:rPr lang="sl-SI" u="sng" dirty="0" smtClean="0"/>
              <a:t>			            na STS</a:t>
            </a:r>
            <a:r>
              <a:rPr lang="sl-SI" dirty="0" smtClean="0"/>
              <a:t>__________ </a:t>
            </a:r>
            <a:r>
              <a:rPr lang="sl-SI" u="sng" dirty="0" smtClean="0"/>
              <a:t>           </a:t>
            </a:r>
          </a:p>
          <a:p>
            <a:endParaRPr lang="sl-SI" sz="1100" b="0" dirty="0"/>
          </a:p>
          <a:p>
            <a:r>
              <a:rPr lang="sl-SI" b="0" dirty="0" smtClean="0"/>
              <a:t>	</a:t>
            </a:r>
            <a:r>
              <a:rPr lang="sl-SI" dirty="0" smtClean="0"/>
              <a:t>1		          31.7.2012</a:t>
            </a:r>
          </a:p>
          <a:p>
            <a:r>
              <a:rPr lang="sl-SI" dirty="0"/>
              <a:t>	</a:t>
            </a:r>
            <a:r>
              <a:rPr lang="sl-SI" dirty="0" smtClean="0"/>
              <a:t>2		          31.1.2013</a:t>
            </a:r>
          </a:p>
          <a:p>
            <a:r>
              <a:rPr lang="sl-SI" dirty="0"/>
              <a:t>	</a:t>
            </a:r>
            <a:r>
              <a:rPr lang="sl-SI" dirty="0" smtClean="0"/>
              <a:t>3		          31.7.2013</a:t>
            </a:r>
          </a:p>
          <a:p>
            <a:r>
              <a:rPr lang="sl-SI" dirty="0"/>
              <a:t>	</a:t>
            </a:r>
            <a:r>
              <a:rPr lang="sl-SI" dirty="0" smtClean="0"/>
              <a:t>4		          31.1.2014</a:t>
            </a:r>
          </a:p>
          <a:p>
            <a:r>
              <a:rPr lang="sl-SI" dirty="0"/>
              <a:t>	</a:t>
            </a:r>
            <a:r>
              <a:rPr lang="sl-SI" dirty="0" smtClean="0"/>
              <a:t>5		          31.5.2014</a:t>
            </a:r>
            <a:endParaRPr lang="sl-S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448270"/>
              </p:ext>
            </p:extLst>
          </p:nvPr>
        </p:nvGraphicFramePr>
        <p:xfrm>
          <a:off x="2231740" y="1772816"/>
          <a:ext cx="583264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8579"/>
                <a:gridCol w="3194069"/>
              </a:tblGrid>
              <a:tr h="360040">
                <a:tc>
                  <a:txBody>
                    <a:bodyPr/>
                    <a:lstStyle/>
                    <a:p>
                      <a:endParaRPr lang="sl-SI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780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1788285" y="1124744"/>
            <a:ext cx="6408712" cy="4896544"/>
          </a:xfrm>
        </p:spPr>
        <p:txBody>
          <a:bodyPr>
            <a:normAutofit/>
          </a:bodyPr>
          <a:lstStyle/>
          <a:p>
            <a:pPr algn="ctr"/>
            <a:r>
              <a:rPr lang="sl-SI" sz="2500" dirty="0" smtClean="0"/>
              <a:t>“ </a:t>
            </a:r>
            <a:r>
              <a:rPr lang="sl-SI" sz="2500" dirty="0" err="1" smtClean="0">
                <a:latin typeface="Arial Rounded MT Bold" pitchFamily="34" charset="0"/>
              </a:rPr>
              <a:t>Energap</a:t>
            </a:r>
            <a:r>
              <a:rPr lang="sl-SI" sz="2500" dirty="0">
                <a:latin typeface="Arial Rounded MT Bold" pitchFamily="34" charset="0"/>
              </a:rPr>
              <a:t>”</a:t>
            </a:r>
            <a:br>
              <a:rPr lang="sl-SI" sz="2500" dirty="0">
                <a:latin typeface="Arial Rounded MT Bold" pitchFamily="34" charset="0"/>
              </a:rPr>
            </a:br>
            <a:r>
              <a:rPr lang="sl-SI" sz="2500" dirty="0" err="1">
                <a:latin typeface="Arial Rounded MT Bold" pitchFamily="34" charset="0"/>
              </a:rPr>
              <a:t>Energy</a:t>
            </a:r>
            <a:r>
              <a:rPr lang="sl-SI" sz="2500" dirty="0">
                <a:latin typeface="Arial Rounded MT Bold" pitchFamily="34" charset="0"/>
              </a:rPr>
              <a:t> </a:t>
            </a:r>
            <a:r>
              <a:rPr lang="sl-SI" sz="2500" dirty="0" err="1">
                <a:latin typeface="Arial Rounded MT Bold" pitchFamily="34" charset="0"/>
              </a:rPr>
              <a:t>agency</a:t>
            </a:r>
            <a:r>
              <a:rPr lang="sl-SI" sz="2500" dirty="0">
                <a:latin typeface="Arial Rounded MT Bold" pitchFamily="34" charset="0"/>
              </a:rPr>
              <a:t> </a:t>
            </a:r>
            <a:r>
              <a:rPr lang="sl-SI" sz="2500" dirty="0" err="1">
                <a:latin typeface="Arial Rounded MT Bold" pitchFamily="34" charset="0"/>
              </a:rPr>
              <a:t>of</a:t>
            </a:r>
            <a:r>
              <a:rPr lang="sl-SI" sz="2500" dirty="0">
                <a:latin typeface="Arial Rounded MT Bold" pitchFamily="34" charset="0"/>
              </a:rPr>
              <a:t> Podravje –</a:t>
            </a:r>
            <a:br>
              <a:rPr lang="sl-SI" sz="2500" dirty="0">
                <a:latin typeface="Arial Rounded MT Bold" pitchFamily="34" charset="0"/>
              </a:rPr>
            </a:br>
            <a:r>
              <a:rPr lang="sl-SI" sz="2500" dirty="0" err="1">
                <a:latin typeface="Arial Rounded MT Bold" pitchFamily="34" charset="0"/>
              </a:rPr>
              <a:t>instituition</a:t>
            </a:r>
            <a:r>
              <a:rPr lang="sl-SI" sz="2500" dirty="0">
                <a:latin typeface="Arial Rounded MT Bold" pitchFamily="34" charset="0"/>
              </a:rPr>
              <a:t> </a:t>
            </a:r>
            <a:r>
              <a:rPr lang="sl-SI" sz="2500" dirty="0" err="1">
                <a:latin typeface="Arial Rounded MT Bold" pitchFamily="34" charset="0"/>
              </a:rPr>
              <a:t>for</a:t>
            </a:r>
            <a:r>
              <a:rPr lang="sl-SI" sz="2500" dirty="0">
                <a:latin typeface="Arial Rounded MT Bold" pitchFamily="34" charset="0"/>
              </a:rPr>
              <a:t> </a:t>
            </a:r>
            <a:r>
              <a:rPr lang="sl-SI" sz="2500" dirty="0" err="1">
                <a:latin typeface="Arial Rounded MT Bold" pitchFamily="34" charset="0"/>
              </a:rPr>
              <a:t>sustainable</a:t>
            </a:r>
            <a:r>
              <a:rPr lang="sl-SI" sz="2500" dirty="0">
                <a:latin typeface="Arial Rounded MT Bold" pitchFamily="34" charset="0"/>
              </a:rPr>
              <a:t> </a:t>
            </a:r>
            <a:r>
              <a:rPr lang="sl-SI" sz="2500" dirty="0" err="1">
                <a:latin typeface="Arial Rounded MT Bold" pitchFamily="34" charset="0"/>
              </a:rPr>
              <a:t>energy</a:t>
            </a:r>
            <a:r>
              <a:rPr lang="sl-SI" sz="2500" dirty="0">
                <a:latin typeface="Arial Rounded MT Bold" pitchFamily="34" charset="0"/>
              </a:rPr>
              <a:t> </a:t>
            </a:r>
            <a:r>
              <a:rPr lang="sl-SI" sz="2500" dirty="0" err="1" smtClean="0">
                <a:latin typeface="Arial Rounded MT Bold" pitchFamily="34" charset="0"/>
              </a:rPr>
              <a:t>use</a:t>
            </a:r>
            <a:endParaRPr lang="sl-SI" sz="2500" dirty="0" smtClean="0">
              <a:latin typeface="Arial Rounded MT Bold" pitchFamily="34" charset="0"/>
            </a:endParaRPr>
          </a:p>
          <a:p>
            <a:pPr algn="ctr"/>
            <a:endParaRPr lang="sl-SI" sz="1100" b="0" dirty="0">
              <a:latin typeface="Arial Rounded MT Bold" pitchFamily="34" charset="0"/>
            </a:endParaRPr>
          </a:p>
          <a:p>
            <a:endParaRPr lang="sl-SI" sz="1100" b="0" dirty="0" smtClean="0">
              <a:latin typeface="Arial Rounded MT Bold" pitchFamily="34" charset="0"/>
            </a:endParaRPr>
          </a:p>
          <a:p>
            <a:pPr algn="ctr"/>
            <a:endParaRPr lang="sl-SI" sz="2000" dirty="0" smtClean="0">
              <a:latin typeface="Arial Rounded MT Bold" pitchFamily="34" charset="0"/>
            </a:endParaRPr>
          </a:p>
          <a:p>
            <a:pPr algn="ctr"/>
            <a:endParaRPr lang="sl-SI" sz="3000" dirty="0" smtClean="0">
              <a:latin typeface="Arial Rounded MT Bold" pitchFamily="34" charset="0"/>
            </a:endParaRPr>
          </a:p>
          <a:p>
            <a:pPr algn="ctr"/>
            <a:endParaRPr lang="sl-SI" sz="3000" dirty="0">
              <a:latin typeface="Arial Rounded MT Bold" pitchFamily="34" charset="0"/>
            </a:endParaRPr>
          </a:p>
          <a:p>
            <a:pPr algn="ctr"/>
            <a:endParaRPr lang="sl-SI" sz="3000" dirty="0" smtClean="0">
              <a:latin typeface="Arial Rounded MT Bold" pitchFamily="34" charset="0"/>
            </a:endParaRPr>
          </a:p>
          <a:p>
            <a:pPr algn="ctr"/>
            <a:endParaRPr lang="sl-SI" sz="3000" dirty="0" smtClean="0">
              <a:latin typeface="Arial Rounded MT Bold" pitchFamily="34" charset="0"/>
            </a:endParaRPr>
          </a:p>
          <a:p>
            <a:pPr algn="ctr"/>
            <a:r>
              <a:rPr lang="sl-SI" sz="3000" dirty="0" smtClean="0">
                <a:latin typeface="Arial Rounded MT Bold" pitchFamily="34" charset="0"/>
              </a:rPr>
              <a:t>Hvala za pozornost!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529" y="250347"/>
            <a:ext cx="1639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928" y="2491645"/>
            <a:ext cx="4634372" cy="28033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847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2061964" y="908720"/>
            <a:ext cx="6172200" cy="648072"/>
          </a:xfrm>
        </p:spPr>
        <p:txBody>
          <a:bodyPr anchor="t"/>
          <a:lstStyle/>
          <a:p>
            <a:pPr algn="ctr"/>
            <a:r>
              <a:rPr lang="sl-SI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projektni partnerji v projektu</a:t>
            </a:r>
            <a:endParaRPr lang="sl-SI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411760" y="1772816"/>
            <a:ext cx="5740152" cy="3672408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pl-PL" b="0" dirty="0" smtClean="0">
                <a:solidFill>
                  <a:srgbClr val="00B050"/>
                </a:solidFill>
                <a:latin typeface="Arial Rounded MT Bold" pitchFamily="34" charset="0"/>
              </a:rPr>
              <a:t>VP</a:t>
            </a:r>
            <a:r>
              <a:rPr lang="pl-PL" b="0" dirty="0" smtClean="0">
                <a:latin typeface="Arial Rounded MT Bold" pitchFamily="34" charset="0"/>
              </a:rPr>
              <a:t>    </a:t>
            </a:r>
            <a:r>
              <a:rPr lang="pl-PL" b="0" dirty="0" smtClean="0">
                <a:solidFill>
                  <a:schemeClr val="tx1"/>
                </a:solidFill>
                <a:latin typeface="Arial Rounded MT Bold" pitchFamily="34" charset="0"/>
              </a:rPr>
              <a:t>ENERGETSKA </a:t>
            </a:r>
            <a:r>
              <a:rPr lang="pl-PL" b="0" dirty="0">
                <a:solidFill>
                  <a:schemeClr val="tx1"/>
                </a:solidFill>
                <a:latin typeface="Arial Rounded MT Bold" pitchFamily="34" charset="0"/>
              </a:rPr>
              <a:t>AGENCIJA ZA PODRAVJE </a:t>
            </a:r>
            <a:r>
              <a:rPr lang="pl-PL" b="0" dirty="0" smtClean="0">
                <a:solidFill>
                  <a:schemeClr val="tx1"/>
                </a:solidFill>
                <a:latin typeface="Arial Rounded MT Bold" pitchFamily="34" charset="0"/>
              </a:rPr>
              <a:t> 	zavod </a:t>
            </a:r>
            <a:r>
              <a:rPr lang="pl-PL" b="0" dirty="0">
                <a:solidFill>
                  <a:schemeClr val="tx1"/>
                </a:solidFill>
                <a:latin typeface="Arial Rounded MT Bold" pitchFamily="34" charset="0"/>
              </a:rPr>
              <a:t>za trajnostno rabo </a:t>
            </a:r>
            <a:r>
              <a:rPr lang="pl-PL" b="0" dirty="0" smtClean="0">
                <a:solidFill>
                  <a:schemeClr val="tx1"/>
                </a:solidFill>
                <a:latin typeface="Arial Rounded MT Bold" pitchFamily="34" charset="0"/>
              </a:rPr>
              <a:t>energije 	(ENERGAP)</a:t>
            </a:r>
          </a:p>
          <a:p>
            <a:endParaRPr lang="pl-PL" sz="800" b="0" dirty="0" smtClean="0">
              <a:latin typeface="Arial Rounded MT Bold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rgbClr val="00B050"/>
                </a:solidFill>
                <a:latin typeface="Arial Rounded MT Bold" pitchFamily="34" charset="0"/>
              </a:rPr>
              <a:t>PP1</a:t>
            </a:r>
            <a:r>
              <a:rPr lang="sl-SI" b="0" dirty="0" smtClean="0">
                <a:latin typeface="Arial Rounded MT Bold" pitchFamily="34" charset="0"/>
              </a:rPr>
              <a:t>  </a:t>
            </a:r>
            <a:r>
              <a:rPr lang="sl-SI" b="0" dirty="0" smtClean="0">
                <a:solidFill>
                  <a:schemeClr val="tx1"/>
                </a:solidFill>
                <a:latin typeface="Arial Rounded MT Bold" pitchFamily="34" charset="0"/>
              </a:rPr>
              <a:t>UNIVERZA V MARIBORU</a:t>
            </a:r>
          </a:p>
          <a:p>
            <a:endParaRPr lang="sl-SI" sz="800" b="0" dirty="0" smtClean="0">
              <a:latin typeface="Arial Rounded MT Bold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rgbClr val="00B050"/>
                </a:solidFill>
                <a:latin typeface="Arial Rounded MT Bold" pitchFamily="34" charset="0"/>
              </a:rPr>
              <a:t>PP2</a:t>
            </a:r>
            <a:r>
              <a:rPr lang="sl-SI" b="0" dirty="0" smtClean="0">
                <a:latin typeface="Arial Rounded MT Bold" pitchFamily="34" charset="0"/>
              </a:rPr>
              <a:t>  </a:t>
            </a:r>
            <a:r>
              <a:rPr lang="sl-SI" b="0" dirty="0" smtClean="0">
                <a:solidFill>
                  <a:schemeClr val="tx1"/>
                </a:solidFill>
                <a:latin typeface="Arial Rounded MT Bold" pitchFamily="34" charset="0"/>
              </a:rPr>
              <a:t>OBČINA STARŠE</a:t>
            </a:r>
          </a:p>
          <a:p>
            <a:endParaRPr lang="sl-SI" sz="800" b="0" dirty="0" smtClean="0">
              <a:latin typeface="Arial Rounded MT Bold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rgbClr val="00B050"/>
                </a:solidFill>
                <a:latin typeface="Arial Rounded MT Bold" pitchFamily="34" charset="0"/>
              </a:rPr>
              <a:t>PP3</a:t>
            </a:r>
            <a:r>
              <a:rPr lang="sl-SI" b="0" dirty="0" smtClean="0">
                <a:latin typeface="Arial Rounded MT Bold" pitchFamily="34" charset="0"/>
              </a:rPr>
              <a:t>   </a:t>
            </a:r>
            <a:r>
              <a:rPr lang="sl-SI" b="0" dirty="0" smtClean="0">
                <a:solidFill>
                  <a:schemeClr val="tx1"/>
                </a:solidFill>
                <a:latin typeface="Arial Rounded MT Bold" pitchFamily="34" charset="0"/>
              </a:rPr>
              <a:t>PROSTOVOLJNO GASILSKO DRUŠTVO                       	MESTA VASVAR</a:t>
            </a:r>
          </a:p>
          <a:p>
            <a:endParaRPr lang="sl-SI" sz="800" b="0" dirty="0" smtClean="0">
              <a:latin typeface="Arial Rounded MT Bold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rgbClr val="00B050"/>
                </a:solidFill>
                <a:latin typeface="Arial Rounded MT Bold" pitchFamily="34" charset="0"/>
              </a:rPr>
              <a:t>PP5</a:t>
            </a:r>
            <a:r>
              <a:rPr lang="sl-SI" b="0" dirty="0" smtClean="0">
                <a:latin typeface="Arial Rounded MT Bold" pitchFamily="34" charset="0"/>
              </a:rPr>
              <a:t>   </a:t>
            </a:r>
            <a:r>
              <a:rPr lang="sl-SI" b="0" dirty="0" smtClean="0">
                <a:solidFill>
                  <a:schemeClr val="tx1"/>
                </a:solidFill>
                <a:latin typeface="Arial Rounded MT Bold" pitchFamily="34" charset="0"/>
              </a:rPr>
              <a:t>SAMOUPRAVA MESTA ZALAKAROS</a:t>
            </a:r>
          </a:p>
          <a:p>
            <a:endParaRPr lang="sl-S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</p:spTree>
    <p:extLst>
      <p:ext uri="{BB962C8B-B14F-4D97-AF65-F5344CB8AC3E}">
        <p14:creationId xmlns:p14="http://schemas.microsoft.com/office/powerpoint/2010/main" val="242558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2061964" y="505989"/>
            <a:ext cx="6172200" cy="43204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sl-SI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namen in cilj projekta</a:t>
            </a:r>
            <a:endParaRPr lang="sl-SI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609837" y="1196752"/>
            <a:ext cx="5616624" cy="4752528"/>
          </a:xfrm>
        </p:spPr>
        <p:txBody>
          <a:bodyPr>
            <a:noAutofit/>
          </a:bodyPr>
          <a:lstStyle/>
          <a:p>
            <a:pPr algn="just"/>
            <a:r>
              <a:rPr lang="sl-SI" sz="1600" dirty="0">
                <a:solidFill>
                  <a:schemeClr val="tx1"/>
                </a:solidFill>
              </a:rPr>
              <a:t>Namen projekta </a:t>
            </a:r>
            <a:r>
              <a:rPr lang="sl-SI" sz="1600" b="0" dirty="0">
                <a:solidFill>
                  <a:schemeClr val="tx1"/>
                </a:solidFill>
              </a:rPr>
              <a:t>je preko č</a:t>
            </a:r>
            <a:r>
              <a:rPr lang="sl-SI" sz="1600" b="0" dirty="0" smtClean="0">
                <a:solidFill>
                  <a:schemeClr val="tx1"/>
                </a:solidFill>
              </a:rPr>
              <a:t>ezmejnega </a:t>
            </a:r>
            <a:r>
              <a:rPr lang="sl-SI" sz="1600" b="0" dirty="0">
                <a:solidFill>
                  <a:schemeClr val="tx1"/>
                </a:solidFill>
              </a:rPr>
              <a:t>delovanja </a:t>
            </a:r>
            <a:r>
              <a:rPr lang="sl-SI" sz="1600" b="0" dirty="0" smtClean="0">
                <a:solidFill>
                  <a:schemeClr val="tx1"/>
                </a:solidFill>
              </a:rPr>
              <a:t>doseči</a:t>
            </a:r>
            <a:endParaRPr lang="sl-SI" sz="1600" b="0" dirty="0">
              <a:solidFill>
                <a:schemeClr val="tx1"/>
              </a:solidFill>
            </a:endParaRPr>
          </a:p>
          <a:p>
            <a:pPr algn="just"/>
            <a:r>
              <a:rPr lang="sl-SI" sz="1600" b="0" dirty="0">
                <a:solidFill>
                  <a:schemeClr val="tx1"/>
                </a:solidFill>
              </a:rPr>
              <a:t>boljše pogoje za bivanje prebivalcev, urediti možnost</a:t>
            </a:r>
          </a:p>
          <a:p>
            <a:pPr algn="just"/>
            <a:r>
              <a:rPr lang="sl-SI" sz="1600" b="0" dirty="0">
                <a:solidFill>
                  <a:schemeClr val="tx1"/>
                </a:solidFill>
              </a:rPr>
              <a:t>izobraževanja na prostem, </a:t>
            </a:r>
            <a:r>
              <a:rPr lang="sl-SI" sz="1600" b="0" dirty="0" smtClean="0">
                <a:solidFill>
                  <a:schemeClr val="tx1"/>
                </a:solidFill>
              </a:rPr>
              <a:t>omogočiti </a:t>
            </a:r>
            <a:r>
              <a:rPr lang="sl-SI" sz="1600" b="0" dirty="0">
                <a:solidFill>
                  <a:schemeClr val="tx1"/>
                </a:solidFill>
              </a:rPr>
              <a:t>raziskovalcem</a:t>
            </a:r>
          </a:p>
          <a:p>
            <a:pPr algn="just"/>
            <a:r>
              <a:rPr lang="sl-SI" sz="1600" b="0" dirty="0">
                <a:solidFill>
                  <a:schemeClr val="tx1"/>
                </a:solidFill>
              </a:rPr>
              <a:t>pogoje izobraževanja ter </a:t>
            </a:r>
            <a:r>
              <a:rPr lang="sl-SI" sz="1600" b="0" dirty="0" err="1" smtClean="0">
                <a:solidFill>
                  <a:schemeClr val="tx1"/>
                </a:solidFill>
              </a:rPr>
              <a:t>vzpodbujati</a:t>
            </a:r>
            <a:r>
              <a:rPr lang="sl-SI" sz="1600" b="0" dirty="0" smtClean="0">
                <a:solidFill>
                  <a:schemeClr val="tx1"/>
                </a:solidFill>
              </a:rPr>
              <a:t>  čezmejno</a:t>
            </a:r>
            <a:endParaRPr lang="sl-SI" sz="1600" b="0" dirty="0">
              <a:solidFill>
                <a:schemeClr val="tx1"/>
              </a:solidFill>
            </a:endParaRPr>
          </a:p>
          <a:p>
            <a:pPr algn="just"/>
            <a:r>
              <a:rPr lang="sl-SI" sz="1600" b="0" dirty="0">
                <a:solidFill>
                  <a:schemeClr val="tx1"/>
                </a:solidFill>
              </a:rPr>
              <a:t>sodelovanje strokovnjakov iz Madžarske in Slovenije.</a:t>
            </a:r>
          </a:p>
          <a:p>
            <a:pPr algn="just"/>
            <a:r>
              <a:rPr lang="sl-SI" sz="1600" b="0" dirty="0">
                <a:solidFill>
                  <a:schemeClr val="tx1"/>
                </a:solidFill>
              </a:rPr>
              <a:t>Hkrati se bodo v okviru kreativnega izobraževanja na</a:t>
            </a:r>
          </a:p>
          <a:p>
            <a:pPr algn="just"/>
            <a:r>
              <a:rPr lang="sl-SI" sz="1600" b="0" dirty="0">
                <a:solidFill>
                  <a:schemeClr val="tx1"/>
                </a:solidFill>
              </a:rPr>
              <a:t>prostem izobraževali strokovnjaki iz obeh </a:t>
            </a:r>
            <a:r>
              <a:rPr lang="sl-SI" sz="1600" b="0" dirty="0" smtClean="0">
                <a:solidFill>
                  <a:schemeClr val="tx1"/>
                </a:solidFill>
              </a:rPr>
              <a:t>sodelujočih</a:t>
            </a:r>
            <a:endParaRPr lang="sl-SI" sz="1600" b="0" dirty="0">
              <a:solidFill>
                <a:schemeClr val="tx1"/>
              </a:solidFill>
            </a:endParaRPr>
          </a:p>
          <a:p>
            <a:pPr algn="just"/>
            <a:r>
              <a:rPr lang="sl-SI" sz="1600" b="0" dirty="0">
                <a:solidFill>
                  <a:schemeClr val="tx1"/>
                </a:solidFill>
              </a:rPr>
              <a:t>držav, kot tudi strokovnjaki iz celotnega sveta</a:t>
            </a:r>
            <a:r>
              <a:rPr lang="sl-SI" sz="1600" b="0" dirty="0" smtClean="0">
                <a:solidFill>
                  <a:schemeClr val="tx1"/>
                </a:solidFill>
              </a:rPr>
              <a:t>.</a:t>
            </a:r>
          </a:p>
          <a:p>
            <a:endParaRPr lang="sl-SI" sz="800" dirty="0" smtClean="0">
              <a:solidFill>
                <a:schemeClr val="tx1"/>
              </a:solidFill>
            </a:endParaRPr>
          </a:p>
          <a:p>
            <a:r>
              <a:rPr lang="sl-SI" sz="1600" dirty="0" smtClean="0">
                <a:solidFill>
                  <a:schemeClr val="tx1"/>
                </a:solidFill>
              </a:rPr>
              <a:t>Splošni cilj</a:t>
            </a:r>
            <a:r>
              <a:rPr lang="sl-SI" sz="1600" b="0" dirty="0" smtClean="0">
                <a:solidFill>
                  <a:schemeClr val="tx1"/>
                </a:solidFill>
              </a:rPr>
              <a:t> </a:t>
            </a:r>
            <a:r>
              <a:rPr lang="sl-SI" sz="1600" b="0" dirty="0">
                <a:solidFill>
                  <a:schemeClr val="tx1"/>
                </a:solidFill>
              </a:rPr>
              <a:t>je </a:t>
            </a:r>
            <a:r>
              <a:rPr lang="sl-SI" sz="1600" b="0" dirty="0" smtClean="0">
                <a:solidFill>
                  <a:schemeClr val="tx1"/>
                </a:solidFill>
              </a:rPr>
              <a:t>povečanje </a:t>
            </a:r>
            <a:r>
              <a:rPr lang="sl-SI" sz="1600" b="0" dirty="0">
                <a:solidFill>
                  <a:schemeClr val="tx1"/>
                </a:solidFill>
              </a:rPr>
              <a:t>izmenjave kadrov, znanja,</a:t>
            </a:r>
          </a:p>
          <a:p>
            <a:r>
              <a:rPr lang="sl-SI" sz="1600" b="0" dirty="0">
                <a:solidFill>
                  <a:schemeClr val="tx1"/>
                </a:solidFill>
              </a:rPr>
              <a:t>izkušenj in primerov dobrih praks ter </a:t>
            </a:r>
            <a:r>
              <a:rPr lang="sl-SI" sz="1600" b="0" dirty="0" smtClean="0">
                <a:solidFill>
                  <a:schemeClr val="tx1"/>
                </a:solidFill>
              </a:rPr>
              <a:t>vključenost </a:t>
            </a:r>
            <a:r>
              <a:rPr lang="sl-SI" sz="1600" b="0" dirty="0">
                <a:solidFill>
                  <a:schemeClr val="tx1"/>
                </a:solidFill>
              </a:rPr>
              <a:t>v</a:t>
            </a:r>
          </a:p>
          <a:p>
            <a:r>
              <a:rPr lang="sl-SI" sz="1600" b="0" dirty="0">
                <a:solidFill>
                  <a:schemeClr val="tx1"/>
                </a:solidFill>
              </a:rPr>
              <a:t>raziskovalno dejavnost šol in lokalnega okolja. S tem</a:t>
            </a:r>
          </a:p>
          <a:p>
            <a:r>
              <a:rPr lang="pt-BR" sz="1600" b="0" dirty="0">
                <a:solidFill>
                  <a:schemeClr val="tx1"/>
                </a:solidFill>
              </a:rPr>
              <a:t>omogociti ozavešcanje prebivalcem na tem cezmejnem</a:t>
            </a:r>
          </a:p>
          <a:p>
            <a:r>
              <a:rPr lang="pl-PL" sz="1600" b="0" dirty="0">
                <a:solidFill>
                  <a:schemeClr val="tx1"/>
                </a:solidFill>
              </a:rPr>
              <a:t>prostoru, da je to podrocje inovativno, zdravo in naravno</a:t>
            </a:r>
          </a:p>
          <a:p>
            <a:r>
              <a:rPr lang="sv-SE" sz="1600" b="0" dirty="0">
                <a:solidFill>
                  <a:schemeClr val="tx1"/>
                </a:solidFill>
              </a:rPr>
              <a:t>dragoceno za življenje in delo.</a:t>
            </a:r>
            <a:endParaRPr lang="sl-SI" sz="16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2" y="1340768"/>
            <a:ext cx="1765849" cy="1749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9051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2144216" y="548680"/>
            <a:ext cx="6172200" cy="50405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sl-SI" dirty="0" smtClean="0">
                <a:latin typeface="Aharoni" pitchFamily="2" charset="-79"/>
                <a:cs typeface="Aharoni" pitchFamily="2" charset="-79"/>
              </a:rPr>
              <a:t>dejavnosti </a:t>
            </a:r>
            <a:r>
              <a:rPr lang="sl-SI" dirty="0" err="1" smtClean="0">
                <a:latin typeface="Aharoni" pitchFamily="2" charset="-79"/>
                <a:cs typeface="Aharoni" pitchFamily="2" charset="-79"/>
              </a:rPr>
              <a:t>energap</a:t>
            </a:r>
            <a:r>
              <a:rPr lang="sl-SI" dirty="0" smtClean="0">
                <a:latin typeface="Aharoni" pitchFamily="2" charset="-79"/>
                <a:cs typeface="Aharoni" pitchFamily="2" charset="-79"/>
              </a:rPr>
              <a:t>  (</a:t>
            </a:r>
            <a:r>
              <a:rPr lang="sl-SI" dirty="0" err="1" smtClean="0">
                <a:latin typeface="Aharoni" pitchFamily="2" charset="-79"/>
                <a:cs typeface="Aharoni" pitchFamily="2" charset="-79"/>
              </a:rPr>
              <a:t>vp</a:t>
            </a:r>
            <a:r>
              <a:rPr lang="sl-SI" dirty="0" smtClean="0">
                <a:latin typeface="Aharoni" pitchFamily="2" charset="-79"/>
                <a:cs typeface="Aharoni" pitchFamily="2" charset="-79"/>
              </a:rPr>
              <a:t>)</a:t>
            </a:r>
            <a:endParaRPr lang="sl-SI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339752" y="1268760"/>
            <a:ext cx="5976664" cy="4752528"/>
          </a:xfrm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Koordinacija </a:t>
            </a:r>
            <a:r>
              <a:rPr lang="sl-SI" sz="1600" b="0" dirty="0"/>
              <a:t>in vodenje projekta OCR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sz="1600" b="0" dirty="0" smtClean="0"/>
              <a:t>Organizacija </a:t>
            </a:r>
            <a:r>
              <a:rPr lang="pl-PL" sz="1600" b="0" dirty="0"/>
              <a:t>skupnih sestankov </a:t>
            </a:r>
            <a:r>
              <a:rPr lang="pl-PL" sz="1600" b="0" dirty="0" smtClean="0"/>
              <a:t>projektne skupine</a:t>
            </a:r>
            <a:endParaRPr lang="pl-PL" sz="1600" b="0" dirty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Priprava </a:t>
            </a:r>
            <a:r>
              <a:rPr lang="sl-SI" sz="1600" b="0" dirty="0"/>
              <a:t>predlog za strokovna </a:t>
            </a:r>
            <a:r>
              <a:rPr lang="sl-SI" sz="1600" b="0" dirty="0" smtClean="0"/>
              <a:t>srečanja</a:t>
            </a:r>
            <a:endParaRPr lang="sl-SI" sz="1600" b="0" dirty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Organizacija </a:t>
            </a:r>
            <a:r>
              <a:rPr lang="sl-SI" sz="1600" b="0" dirty="0"/>
              <a:t>in vodenje strokovne delavnice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Študije </a:t>
            </a:r>
            <a:r>
              <a:rPr lang="sl-SI" sz="1600" b="0" dirty="0"/>
              <a:t>stanj in študija delovanje sistema OCR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Priprava </a:t>
            </a:r>
            <a:r>
              <a:rPr lang="sl-SI" sz="1600" b="0" dirty="0"/>
              <a:t>skupnih </a:t>
            </a:r>
            <a:r>
              <a:rPr lang="sl-SI" sz="1600" b="0" dirty="0" smtClean="0"/>
              <a:t>finančnih poročil </a:t>
            </a:r>
            <a:r>
              <a:rPr lang="sl-SI" sz="1600" b="0" dirty="0"/>
              <a:t>za STS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err="1" smtClean="0"/>
              <a:t>Deseminacija</a:t>
            </a:r>
            <a:r>
              <a:rPr lang="sl-SI" sz="1600" b="0" dirty="0" smtClean="0"/>
              <a:t> </a:t>
            </a:r>
            <a:r>
              <a:rPr lang="sl-SI" sz="1600" b="0" dirty="0"/>
              <a:t>(org. šol v naravi, objave v medijih, </a:t>
            </a:r>
            <a:r>
              <a:rPr lang="sl-SI" sz="1600" b="0" dirty="0" err="1" smtClean="0"/>
              <a:t>web</a:t>
            </a:r>
            <a:r>
              <a:rPr lang="sl-SI" sz="1600" b="0" dirty="0"/>
              <a:t> </a:t>
            </a:r>
            <a:r>
              <a:rPr lang="sl-SI" sz="1600" b="0" dirty="0" smtClean="0"/>
              <a:t>objave</a:t>
            </a:r>
            <a:r>
              <a:rPr lang="sl-SI" sz="1600" b="0" dirty="0"/>
              <a:t>, priprava </a:t>
            </a:r>
            <a:r>
              <a:rPr lang="sl-SI" sz="1600" b="0" dirty="0" smtClean="0"/>
              <a:t>letaka/priročnika</a:t>
            </a:r>
            <a:r>
              <a:rPr lang="sl-SI" sz="1600" b="0" dirty="0"/>
              <a:t>, </a:t>
            </a:r>
            <a:r>
              <a:rPr lang="sl-SI" sz="1600" b="0" dirty="0" smtClean="0"/>
              <a:t>novinarska konferenca</a:t>
            </a:r>
            <a:r>
              <a:rPr lang="sl-SI" sz="1600" b="0" dirty="0"/>
              <a:t>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sz="1600" b="0" dirty="0" smtClean="0"/>
              <a:t>Organizacija </a:t>
            </a:r>
            <a:r>
              <a:rPr lang="pl-PL" sz="1600" b="0" dirty="0"/>
              <a:t>seminarjev za lokalne skupnosti in </a:t>
            </a:r>
            <a:r>
              <a:rPr lang="pl-PL" sz="1600" b="0" dirty="0" smtClean="0"/>
              <a:t>širšo </a:t>
            </a:r>
            <a:r>
              <a:rPr lang="sl-SI" sz="1600" b="0" dirty="0" smtClean="0"/>
              <a:t>javnost </a:t>
            </a:r>
            <a:r>
              <a:rPr lang="sl-SI" sz="1600" b="0" dirty="0"/>
              <a:t>(dnevi odprtih vrat)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Predstavitev </a:t>
            </a:r>
            <a:r>
              <a:rPr lang="sl-SI" sz="1600" b="0" dirty="0"/>
              <a:t>projekta na strokovnih konferencah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Priprava </a:t>
            </a:r>
            <a:r>
              <a:rPr lang="sl-SI" sz="1600" b="0" dirty="0"/>
              <a:t>skupnih predlogov, </a:t>
            </a:r>
            <a:r>
              <a:rPr lang="sl-SI" sz="1600" b="0" dirty="0" smtClean="0"/>
              <a:t>priporočil </a:t>
            </a:r>
            <a:r>
              <a:rPr lang="sl-SI" sz="1600" b="0" dirty="0"/>
              <a:t>in smernic </a:t>
            </a:r>
            <a:r>
              <a:rPr lang="sl-SI" sz="1600" b="0" dirty="0" smtClean="0"/>
              <a:t>v čezmejnem </a:t>
            </a:r>
            <a:r>
              <a:rPr lang="sl-SI" sz="1600" b="0" dirty="0"/>
              <a:t>sodelovanju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sz="1600" b="0" dirty="0" smtClean="0"/>
              <a:t>Priprava </a:t>
            </a:r>
            <a:r>
              <a:rPr lang="pl-PL" sz="1600" b="0" dirty="0"/>
              <a:t>prirocnika za lokalne skupnosti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Predstavitev </a:t>
            </a:r>
            <a:r>
              <a:rPr lang="sl-SI" sz="1600" b="0" dirty="0"/>
              <a:t>rezultatov</a:t>
            </a:r>
            <a:endParaRPr lang="sl-SI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pic>
        <p:nvPicPr>
          <p:cNvPr id="5125" name="Picture 5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3"/>
            <a:ext cx="1829714" cy="156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02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2061964" y="1124744"/>
            <a:ext cx="6172200" cy="64807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sl-SI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dejavnosti univerza v </a:t>
            </a:r>
            <a:r>
              <a:rPr lang="sl-SI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mariboru</a:t>
            </a:r>
            <a:r>
              <a:rPr lang="sl-SI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(pp1) </a:t>
            </a:r>
            <a:endParaRPr lang="sl-SI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277988" y="2132856"/>
            <a:ext cx="5740152" cy="172819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Strokovno tehnična </a:t>
            </a:r>
            <a:r>
              <a:rPr lang="sl-SI" b="0" dirty="0">
                <a:solidFill>
                  <a:schemeClr val="tx1"/>
                </a:solidFill>
              </a:rPr>
              <a:t>podpora delovanja projekta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b="0" dirty="0" smtClean="0">
                <a:solidFill>
                  <a:schemeClr val="tx1"/>
                </a:solidFill>
              </a:rPr>
              <a:t>Pomo</a:t>
            </a:r>
            <a:r>
              <a:rPr lang="sl-SI" b="0" dirty="0" smtClean="0">
                <a:solidFill>
                  <a:schemeClr val="tx1"/>
                </a:solidFill>
              </a:rPr>
              <a:t>č</a:t>
            </a:r>
            <a:r>
              <a:rPr lang="it-IT" b="0" dirty="0" smtClean="0">
                <a:solidFill>
                  <a:schemeClr val="tx1"/>
                </a:solidFill>
              </a:rPr>
              <a:t> </a:t>
            </a:r>
            <a:r>
              <a:rPr lang="sl-SI" b="0" dirty="0" smtClean="0">
                <a:solidFill>
                  <a:schemeClr val="tx1"/>
                </a:solidFill>
              </a:rPr>
              <a:t>pri pripravi</a:t>
            </a:r>
            <a:r>
              <a:rPr lang="it-IT" b="0" dirty="0" smtClean="0">
                <a:solidFill>
                  <a:schemeClr val="tx1"/>
                </a:solidFill>
              </a:rPr>
              <a:t> poro</a:t>
            </a:r>
            <a:r>
              <a:rPr lang="sl-SI" b="0" dirty="0" smtClean="0">
                <a:solidFill>
                  <a:schemeClr val="tx1"/>
                </a:solidFill>
              </a:rPr>
              <a:t>č</a:t>
            </a:r>
            <a:r>
              <a:rPr lang="it-IT" b="0" dirty="0" smtClean="0">
                <a:solidFill>
                  <a:schemeClr val="tx1"/>
                </a:solidFill>
              </a:rPr>
              <a:t>il</a:t>
            </a:r>
            <a:r>
              <a:rPr lang="it-IT" b="0" dirty="0">
                <a:solidFill>
                  <a:schemeClr val="tx1"/>
                </a:solidFill>
              </a:rPr>
              <a:t>, </a:t>
            </a:r>
            <a:r>
              <a:rPr lang="sl-SI" b="0" dirty="0" smtClean="0">
                <a:solidFill>
                  <a:schemeClr val="tx1"/>
                </a:solidFill>
              </a:rPr>
              <a:t>predlogov</a:t>
            </a:r>
            <a:r>
              <a:rPr lang="it-IT" b="0" dirty="0" smtClean="0">
                <a:solidFill>
                  <a:schemeClr val="tx1"/>
                </a:solidFill>
              </a:rPr>
              <a:t>, </a:t>
            </a:r>
            <a:r>
              <a:rPr lang="sl-SI" b="0" dirty="0" smtClean="0">
                <a:solidFill>
                  <a:schemeClr val="tx1"/>
                </a:solidFill>
              </a:rPr>
              <a:t>smernic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Udeležba </a:t>
            </a:r>
            <a:r>
              <a:rPr lang="sl-SI" b="0" dirty="0">
                <a:solidFill>
                  <a:schemeClr val="tx1"/>
                </a:solidFill>
              </a:rPr>
              <a:t>na sestankih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Informiranje </a:t>
            </a:r>
            <a:r>
              <a:rPr lang="sl-SI" b="0" dirty="0">
                <a:solidFill>
                  <a:schemeClr val="tx1"/>
                </a:solidFill>
              </a:rPr>
              <a:t>in </a:t>
            </a:r>
            <a:r>
              <a:rPr lang="sl-SI" b="0" dirty="0" smtClean="0">
                <a:solidFill>
                  <a:schemeClr val="tx1"/>
                </a:solidFill>
              </a:rPr>
              <a:t>obveščanje</a:t>
            </a:r>
            <a:endParaRPr lang="sl-SI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95447"/>
            <a:ext cx="1822450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7887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2061964" y="764704"/>
            <a:ext cx="6172200" cy="648072"/>
          </a:xfrm>
        </p:spPr>
        <p:txBody>
          <a:bodyPr anchor="t">
            <a:normAutofit/>
          </a:bodyPr>
          <a:lstStyle/>
          <a:p>
            <a:pPr algn="ctr"/>
            <a:r>
              <a:rPr lang="sl-SI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dejavnosti občina starše (pp2) </a:t>
            </a:r>
            <a:endParaRPr lang="sl-SI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183746" y="1628800"/>
            <a:ext cx="5606380" cy="3600400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Vodenje </a:t>
            </a:r>
            <a:r>
              <a:rPr lang="sl-SI" b="0" dirty="0">
                <a:solidFill>
                  <a:schemeClr val="tx1"/>
                </a:solidFill>
              </a:rPr>
              <a:t>aktivnosti č</a:t>
            </a:r>
            <a:r>
              <a:rPr lang="sl-SI" b="0" dirty="0" smtClean="0">
                <a:solidFill>
                  <a:schemeClr val="tx1"/>
                </a:solidFill>
              </a:rPr>
              <a:t>lana </a:t>
            </a:r>
            <a:r>
              <a:rPr lang="sl-SI" b="0" dirty="0">
                <a:solidFill>
                  <a:schemeClr val="tx1"/>
                </a:solidFill>
              </a:rPr>
              <a:t>projekta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Udeležba </a:t>
            </a:r>
            <a:r>
              <a:rPr lang="sl-SI" b="0" dirty="0">
                <a:solidFill>
                  <a:schemeClr val="tx1"/>
                </a:solidFill>
              </a:rPr>
              <a:t>na sestankih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Priprava poročil</a:t>
            </a:r>
            <a:endParaRPr lang="sl-SI" b="0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Naročilo </a:t>
            </a:r>
            <a:r>
              <a:rPr lang="sl-SI" b="0" dirty="0">
                <a:solidFill>
                  <a:schemeClr val="tx1"/>
                </a:solidFill>
              </a:rPr>
              <a:t>študije stanja pred investicijo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Priprava predloga za javni razpis (investicija</a:t>
            </a:r>
            <a:r>
              <a:rPr lang="it-IT" b="0" dirty="0" smtClean="0">
                <a:solidFill>
                  <a:schemeClr val="tx1"/>
                </a:solidFill>
              </a:rPr>
              <a:t>)</a:t>
            </a:r>
            <a:endParaRPr lang="it-IT" b="0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Izvedba </a:t>
            </a:r>
            <a:r>
              <a:rPr lang="sl-SI" b="0" dirty="0">
                <a:solidFill>
                  <a:schemeClr val="tx1"/>
                </a:solidFill>
              </a:rPr>
              <a:t>investicije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Naročilo študije stanja po investiciji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>
                <a:solidFill>
                  <a:schemeClr val="tx1"/>
                </a:solidFill>
              </a:rPr>
              <a:t>Pomoč </a:t>
            </a:r>
            <a:r>
              <a:rPr lang="sl-SI" b="0" dirty="0">
                <a:solidFill>
                  <a:schemeClr val="tx1"/>
                </a:solidFill>
              </a:rPr>
              <a:t>pri pripravi skupnih predlogov in smernic </a:t>
            </a:r>
            <a:r>
              <a:rPr lang="sl-SI" b="0" dirty="0" smtClean="0">
                <a:solidFill>
                  <a:schemeClr val="tx1"/>
                </a:solidFill>
              </a:rPr>
              <a:t>v čezmejnem </a:t>
            </a:r>
            <a:r>
              <a:rPr lang="sl-SI" b="0" dirty="0">
                <a:solidFill>
                  <a:schemeClr val="tx1"/>
                </a:solidFill>
              </a:rPr>
              <a:t>sodelovanju</a:t>
            </a:r>
            <a:endParaRPr lang="sl-SI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pic>
        <p:nvPicPr>
          <p:cNvPr id="7170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789040"/>
            <a:ext cx="1683724" cy="173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60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1841792" y="473050"/>
            <a:ext cx="6790196" cy="93972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sl-SI" dirty="0" smtClean="0">
                <a:latin typeface="Aharoni" pitchFamily="2" charset="-79"/>
                <a:cs typeface="Aharoni" pitchFamily="2" charset="-79"/>
              </a:rPr>
              <a:t>dejavnosti </a:t>
            </a:r>
            <a:r>
              <a:rPr lang="sl-SI" b="0" dirty="0" smtClean="0">
                <a:latin typeface="Aharoni" pitchFamily="2" charset="-79"/>
                <a:cs typeface="Aharoni" pitchFamily="2" charset="-79"/>
              </a:rPr>
              <a:t>prostovoljno </a:t>
            </a:r>
            <a:br>
              <a:rPr lang="sl-SI" b="0" dirty="0" smtClean="0">
                <a:latin typeface="Aharoni" pitchFamily="2" charset="-79"/>
                <a:cs typeface="Aharoni" pitchFamily="2" charset="-79"/>
              </a:rPr>
            </a:br>
            <a:r>
              <a:rPr lang="sl-SI" b="0" dirty="0" smtClean="0">
                <a:latin typeface="Aharoni" pitchFamily="2" charset="-79"/>
                <a:cs typeface="Aharoni" pitchFamily="2" charset="-79"/>
              </a:rPr>
              <a:t>gasilsko društvo mesta </a:t>
            </a:r>
            <a:r>
              <a:rPr lang="hu-HU" b="0" dirty="0" smtClean="0">
                <a:latin typeface="Aharoni" pitchFamily="2" charset="-79"/>
                <a:cs typeface="Aharoni" pitchFamily="2" charset="-79"/>
              </a:rPr>
              <a:t>vasvar</a:t>
            </a:r>
            <a:r>
              <a:rPr lang="sl-SI" b="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sl-SI" dirty="0" smtClean="0">
                <a:latin typeface="Aharoni" pitchFamily="2" charset="-79"/>
                <a:cs typeface="Aharoni" pitchFamily="2" charset="-79"/>
              </a:rPr>
              <a:t>(pp3) </a:t>
            </a:r>
            <a:endParaRPr lang="sl-SI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411760" y="1556792"/>
            <a:ext cx="6132670" cy="4536504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Koordinacija </a:t>
            </a:r>
            <a:r>
              <a:rPr lang="sl-SI" sz="1600" b="0" dirty="0"/>
              <a:t>in vodenje partnerjev s HU strani </a:t>
            </a:r>
            <a:r>
              <a:rPr lang="sl-SI" sz="1600" b="0" dirty="0" smtClean="0"/>
              <a:t>in koordinacija </a:t>
            </a:r>
            <a:r>
              <a:rPr lang="sl-SI" sz="1600" b="0" dirty="0"/>
              <a:t>s VP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Organizacija in vodenje sestankov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Priprava poročil</a:t>
            </a:r>
            <a:endParaRPr lang="sl-SI" sz="1600" b="0" dirty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Priprava </a:t>
            </a:r>
            <a:r>
              <a:rPr lang="sl-SI" sz="1600" b="0" dirty="0"/>
              <a:t>predlog za strokovna </a:t>
            </a:r>
            <a:r>
              <a:rPr lang="sl-SI" sz="1600" b="0" dirty="0" smtClean="0"/>
              <a:t>srečanja</a:t>
            </a:r>
            <a:endParaRPr lang="sl-SI" sz="1600" b="0" dirty="0"/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Organizacija </a:t>
            </a:r>
            <a:r>
              <a:rPr lang="sl-SI" sz="1600" b="0" dirty="0"/>
              <a:t>in vodenje strokovne delavnice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err="1" smtClean="0"/>
              <a:t>Deseminacija</a:t>
            </a:r>
            <a:r>
              <a:rPr lang="sl-SI" sz="1600" b="0" dirty="0" smtClean="0"/>
              <a:t> </a:t>
            </a:r>
            <a:r>
              <a:rPr lang="sl-SI" sz="1600" b="0" dirty="0"/>
              <a:t>(org. šol v naravi, objave v medijih, </a:t>
            </a:r>
            <a:r>
              <a:rPr lang="sl-SI" sz="1600" b="0" dirty="0" err="1" smtClean="0"/>
              <a:t>web</a:t>
            </a:r>
            <a:r>
              <a:rPr lang="sl-SI" sz="1600" b="0" dirty="0"/>
              <a:t> </a:t>
            </a:r>
            <a:r>
              <a:rPr lang="sl-SI" sz="1600" b="0" dirty="0" smtClean="0"/>
              <a:t>objave, priprava letaka/priročnika</a:t>
            </a:r>
            <a:r>
              <a:rPr lang="sl-SI" sz="1600" b="0" dirty="0"/>
              <a:t>, </a:t>
            </a:r>
            <a:r>
              <a:rPr lang="sl-SI" sz="1600" b="0" dirty="0" smtClean="0"/>
              <a:t>novinarska konferenca</a:t>
            </a:r>
            <a:r>
              <a:rPr lang="sl-SI" sz="1600" b="0" dirty="0"/>
              <a:t>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sz="1600" b="0" dirty="0" smtClean="0"/>
              <a:t>Organizacija </a:t>
            </a:r>
            <a:r>
              <a:rPr lang="pl-PL" sz="1600" b="0" dirty="0"/>
              <a:t>seminarjev za lokalne skupnosti in </a:t>
            </a:r>
            <a:r>
              <a:rPr lang="pl-PL" sz="1600" b="0" dirty="0" smtClean="0"/>
              <a:t>širšo </a:t>
            </a:r>
            <a:r>
              <a:rPr lang="sl-SI" sz="1600" b="0" dirty="0" smtClean="0"/>
              <a:t>javnost </a:t>
            </a:r>
            <a:r>
              <a:rPr lang="sl-SI" sz="1600" b="0" dirty="0"/>
              <a:t>(dnevi odprtih vrat)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Predstavitev </a:t>
            </a:r>
            <a:r>
              <a:rPr lang="sl-SI" sz="1600" b="0" dirty="0"/>
              <a:t>projekta na strokovnih konferencah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BR" sz="1600" b="0" dirty="0" smtClean="0"/>
              <a:t>Organizacija </a:t>
            </a:r>
            <a:r>
              <a:rPr lang="pt-BR" sz="1600" b="0" dirty="0"/>
              <a:t>prevodov in simultanega prevajanja </a:t>
            </a:r>
            <a:r>
              <a:rPr lang="pt-BR" sz="1600" b="0" dirty="0" smtClean="0"/>
              <a:t>na</a:t>
            </a:r>
            <a:r>
              <a:rPr lang="sl-SI" sz="1600" b="0" dirty="0" smtClean="0"/>
              <a:t> skupnih </a:t>
            </a:r>
            <a:r>
              <a:rPr lang="sl-SI" sz="1600" b="0" dirty="0"/>
              <a:t>sestankih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600" b="0" dirty="0" smtClean="0"/>
              <a:t>Priprava </a:t>
            </a:r>
            <a:r>
              <a:rPr lang="sl-SI" sz="1600" b="0" dirty="0"/>
              <a:t>skupnih predlogov, </a:t>
            </a:r>
            <a:r>
              <a:rPr lang="sl-SI" sz="1600" b="0" dirty="0" smtClean="0"/>
              <a:t>priporočil </a:t>
            </a:r>
            <a:r>
              <a:rPr lang="sl-SI" sz="1600" b="0" dirty="0"/>
              <a:t>in smernic </a:t>
            </a:r>
            <a:r>
              <a:rPr lang="sl-SI" sz="1600" b="0" dirty="0" smtClean="0"/>
              <a:t>v </a:t>
            </a:r>
            <a:r>
              <a:rPr lang="sl-SI" sz="1600" b="0" dirty="0"/>
              <a:t>č</a:t>
            </a:r>
            <a:r>
              <a:rPr lang="sl-SI" sz="1600" b="0" dirty="0" smtClean="0"/>
              <a:t>ezmejnem </a:t>
            </a:r>
            <a:r>
              <a:rPr lang="sl-SI" sz="1600" b="0" dirty="0"/>
              <a:t>sodelovanju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sz="1600" b="0" dirty="0" smtClean="0"/>
              <a:t>Priprava priročnika </a:t>
            </a:r>
            <a:r>
              <a:rPr lang="pl-PL" sz="1600" b="0" dirty="0"/>
              <a:t>za lokalne skupnosti</a:t>
            </a:r>
            <a:endParaRPr lang="sl-SI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1798637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3980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1979712" y="473050"/>
            <a:ext cx="6790196" cy="93972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sl-SI" dirty="0" smtClean="0">
                <a:latin typeface="Aharoni" pitchFamily="2" charset="-79"/>
                <a:cs typeface="Aharoni" pitchFamily="2" charset="-79"/>
              </a:rPr>
              <a:t>dejavnosti </a:t>
            </a:r>
            <a:br>
              <a:rPr lang="sl-SI" dirty="0" smtClean="0">
                <a:latin typeface="Aharoni" pitchFamily="2" charset="-79"/>
                <a:cs typeface="Aharoni" pitchFamily="2" charset="-79"/>
              </a:rPr>
            </a:br>
            <a:r>
              <a:rPr lang="sl-SI" b="0" dirty="0" smtClean="0">
                <a:latin typeface="Aharoni" pitchFamily="2" charset="-79"/>
                <a:cs typeface="Aharoni" pitchFamily="2" charset="-79"/>
              </a:rPr>
              <a:t>samouprava mesta </a:t>
            </a:r>
            <a:r>
              <a:rPr lang="hu-HU" b="0" dirty="0" smtClean="0">
                <a:latin typeface="Aharoni" pitchFamily="2" charset="-79"/>
                <a:cs typeface="Aharoni" pitchFamily="2" charset="-79"/>
              </a:rPr>
              <a:t>zalakaros</a:t>
            </a:r>
            <a:r>
              <a:rPr lang="sl-SI" b="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sl-SI" dirty="0" smtClean="0">
                <a:latin typeface="Aharoni" pitchFamily="2" charset="-79"/>
                <a:cs typeface="Aharoni" pitchFamily="2" charset="-79"/>
              </a:rPr>
              <a:t>(pp5) </a:t>
            </a:r>
            <a:endParaRPr lang="sl-SI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267744" y="1630859"/>
            <a:ext cx="4392488" cy="4536504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/>
              <a:t>Vodenje </a:t>
            </a:r>
            <a:r>
              <a:rPr lang="sl-SI" b="0" dirty="0"/>
              <a:t>aktivnosti č</a:t>
            </a:r>
            <a:r>
              <a:rPr lang="sl-SI" b="0" dirty="0" smtClean="0"/>
              <a:t>lana </a:t>
            </a:r>
            <a:r>
              <a:rPr lang="sl-SI" b="0" dirty="0"/>
              <a:t>projekta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/>
              <a:t>Udeležba </a:t>
            </a:r>
            <a:r>
              <a:rPr lang="sl-SI" b="0" dirty="0"/>
              <a:t>na sestankih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/>
              <a:t>Priprava poročil</a:t>
            </a:r>
            <a:endParaRPr lang="sl-SI" b="0" dirty="0"/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/>
              <a:t>Naročilo </a:t>
            </a:r>
            <a:r>
              <a:rPr lang="sl-SI" b="0" dirty="0"/>
              <a:t>študije stanja pred investicijo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b="0" dirty="0" smtClean="0"/>
              <a:t>Priprava </a:t>
            </a:r>
            <a:r>
              <a:rPr lang="pl-PL" b="0" dirty="0"/>
              <a:t>predloga za javni razpis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/>
              <a:t>Izvedba </a:t>
            </a:r>
            <a:r>
              <a:rPr lang="sl-SI" b="0" dirty="0"/>
              <a:t>investicije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b="0" dirty="0" smtClean="0"/>
              <a:t>Naro</a:t>
            </a:r>
            <a:r>
              <a:rPr lang="sl-SI" b="0" dirty="0" smtClean="0"/>
              <a:t>č</a:t>
            </a:r>
            <a:r>
              <a:rPr lang="it-IT" b="0" dirty="0" smtClean="0"/>
              <a:t>ilo </a:t>
            </a:r>
            <a:r>
              <a:rPr lang="sl-SI" b="0" dirty="0" smtClean="0"/>
              <a:t>študije stanja po</a:t>
            </a:r>
            <a:r>
              <a:rPr lang="it-IT" b="0" dirty="0" smtClean="0"/>
              <a:t> </a:t>
            </a:r>
            <a:r>
              <a:rPr lang="sl-SI" b="0" dirty="0" smtClean="0"/>
              <a:t>investicij</a:t>
            </a:r>
            <a:r>
              <a:rPr lang="it-IT" b="0" dirty="0" smtClean="0"/>
              <a:t>i</a:t>
            </a:r>
            <a:endParaRPr lang="it-IT" b="0" dirty="0"/>
          </a:p>
          <a:p>
            <a:pPr marL="285750" indent="-285750">
              <a:buFont typeface="Wingdings" pitchFamily="2" charset="2"/>
              <a:buChar char="§"/>
            </a:pPr>
            <a:r>
              <a:rPr lang="sl-SI" b="0" dirty="0" smtClean="0"/>
              <a:t>Pomoč </a:t>
            </a:r>
            <a:r>
              <a:rPr lang="sl-SI" b="0" dirty="0"/>
              <a:t>pri pripravi skupnih predlogov in smernic </a:t>
            </a:r>
            <a:r>
              <a:rPr lang="sl-SI" b="0" dirty="0" smtClean="0"/>
              <a:t>v </a:t>
            </a:r>
            <a:r>
              <a:rPr lang="sl-SI" b="0" dirty="0"/>
              <a:t>č</a:t>
            </a:r>
            <a:r>
              <a:rPr lang="sl-SI" b="0" dirty="0" smtClean="0"/>
              <a:t>ezmejnem </a:t>
            </a:r>
            <a:r>
              <a:rPr lang="sl-SI" b="0" dirty="0"/>
              <a:t>sodelovanju</a:t>
            </a:r>
            <a:endParaRPr lang="sl-S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05" y="1916832"/>
            <a:ext cx="1995860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3731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1979712" y="692696"/>
            <a:ext cx="6790196" cy="507678"/>
          </a:xfrm>
        </p:spPr>
        <p:txBody>
          <a:bodyPr anchor="t">
            <a:normAutofit/>
          </a:bodyPr>
          <a:lstStyle/>
          <a:p>
            <a:pPr algn="ctr"/>
            <a:r>
              <a:rPr lang="sl-SI" sz="2700" dirty="0" smtClean="0">
                <a:latin typeface="Aharoni" pitchFamily="2" charset="-79"/>
                <a:cs typeface="Aharoni" pitchFamily="2" charset="-79"/>
              </a:rPr>
              <a:t>Akcijski načrt projekta </a:t>
            </a:r>
            <a:r>
              <a:rPr lang="sl-SI" sz="2700" dirty="0" err="1" smtClean="0">
                <a:latin typeface="Aharoni" pitchFamily="2" charset="-79"/>
                <a:cs typeface="Aharoni" pitchFamily="2" charset="-79"/>
              </a:rPr>
              <a:t>ocr</a:t>
            </a:r>
            <a:endParaRPr lang="sl-SI" sz="27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2304134" y="1484784"/>
            <a:ext cx="5976664" cy="3960440"/>
          </a:xfrm>
        </p:spPr>
        <p:txBody>
          <a:bodyPr>
            <a:normAutofit/>
          </a:bodyPr>
          <a:lstStyle/>
          <a:p>
            <a:pPr algn="ctr"/>
            <a:r>
              <a:rPr lang="sl-SI" dirty="0" smtClean="0">
                <a:latin typeface="Arial Black" pitchFamily="34" charset="0"/>
              </a:rPr>
              <a:t>Delovni sklop 1: </a:t>
            </a:r>
          </a:p>
          <a:p>
            <a:pPr algn="ctr"/>
            <a:endParaRPr lang="sl-SI" sz="1000" dirty="0" smtClean="0">
              <a:latin typeface="Arial Black" pitchFamily="34" charset="0"/>
            </a:endParaRPr>
          </a:p>
          <a:p>
            <a:pPr algn="ctr"/>
            <a:r>
              <a:rPr lang="sl-SI" dirty="0" smtClean="0">
                <a:latin typeface="Arial Black" pitchFamily="34" charset="0"/>
              </a:rPr>
              <a:t>VODENJE IN KOORDINACIJA</a:t>
            </a:r>
          </a:p>
          <a:p>
            <a:pPr algn="ctr"/>
            <a:r>
              <a:rPr lang="sl-SI" b="0" dirty="0" smtClean="0">
                <a:latin typeface="+mj-lt"/>
              </a:rPr>
              <a:t>Trajanje: </a:t>
            </a:r>
            <a:r>
              <a:rPr lang="sl-SI" b="0" dirty="0" smtClean="0">
                <a:latin typeface="+mj-lt"/>
              </a:rPr>
              <a:t>1.10.2011 </a:t>
            </a:r>
            <a:r>
              <a:rPr lang="sl-SI" b="0" dirty="0" smtClean="0">
                <a:latin typeface="+mj-lt"/>
              </a:rPr>
              <a:t>do </a:t>
            </a:r>
            <a:r>
              <a:rPr lang="sl-SI" b="0" dirty="0" smtClean="0">
                <a:latin typeface="+mj-lt"/>
              </a:rPr>
              <a:t>31.1.2014</a:t>
            </a:r>
          </a:p>
          <a:p>
            <a:endParaRPr lang="sl-SI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 smtClean="0"/>
              <a:t>Vloga </a:t>
            </a:r>
            <a:r>
              <a:rPr lang="sl-SI" sz="1700" b="0" dirty="0"/>
              <a:t>vodilnega partnerja (VP), kot </a:t>
            </a:r>
            <a:r>
              <a:rPr lang="sl-SI" sz="1700" b="0" dirty="0" smtClean="0"/>
              <a:t>tudi ostalih projektnih </a:t>
            </a:r>
            <a:r>
              <a:rPr lang="sl-SI" sz="1700" b="0" dirty="0"/>
              <a:t>partnerjev (PP) je </a:t>
            </a:r>
            <a:r>
              <a:rPr lang="sl-SI" sz="1700" b="0" dirty="0" smtClean="0"/>
              <a:t>zagotoviti usklajeno delovanje </a:t>
            </a:r>
            <a:r>
              <a:rPr lang="sl-SI" sz="1700" b="0" dirty="0"/>
              <a:t>in </a:t>
            </a:r>
            <a:r>
              <a:rPr lang="sl-SI" sz="1700" b="0" dirty="0" smtClean="0"/>
              <a:t>vzajemno razumevanje </a:t>
            </a:r>
            <a:r>
              <a:rPr lang="sl-SI" sz="1700" b="0" dirty="0"/>
              <a:t>vseh partnerjev.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sl-SI" sz="1700" b="0" dirty="0"/>
              <a:t>Delo je potrebno organizirati na </a:t>
            </a:r>
            <a:r>
              <a:rPr lang="sl-SI" sz="1700" b="0" dirty="0" smtClean="0"/>
              <a:t>učinkovit</a:t>
            </a:r>
            <a:r>
              <a:rPr lang="sl-SI" sz="1700" b="0" dirty="0"/>
              <a:t> </a:t>
            </a:r>
            <a:r>
              <a:rPr lang="sl-SI" sz="1700" b="0" dirty="0" smtClean="0"/>
              <a:t>način</a:t>
            </a:r>
            <a:r>
              <a:rPr lang="sl-SI" sz="1700" b="0" dirty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sz="1700" b="0" dirty="0" smtClean="0"/>
              <a:t>Organiziranje in priprava 6 </a:t>
            </a:r>
            <a:r>
              <a:rPr lang="pl-PL" sz="1700" b="0" dirty="0"/>
              <a:t>sestankov in </a:t>
            </a:r>
            <a:r>
              <a:rPr lang="pl-PL" sz="1700" b="0" dirty="0" smtClean="0"/>
              <a:t>zapisnikov ter 5 poročil o </a:t>
            </a:r>
            <a:r>
              <a:rPr lang="sl-SI" sz="1700" b="0" dirty="0" smtClean="0"/>
              <a:t>realizaciji.</a:t>
            </a:r>
            <a:endParaRPr lang="sl-SI" sz="1700" b="0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92" y="116632"/>
            <a:ext cx="1584176" cy="3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85" y="6191183"/>
            <a:ext cx="2139313" cy="52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31353"/>
            <a:ext cx="2088232" cy="44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>
          <a:xfrm>
            <a:off x="4211960" y="632864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 smtClean="0"/>
              <a:t>Maribor, 26th </a:t>
            </a:r>
            <a:r>
              <a:rPr lang="sl-SI" sz="1000" dirty="0" err="1" smtClean="0"/>
              <a:t>March</a:t>
            </a:r>
            <a:r>
              <a:rPr lang="sl-SI" sz="1000" dirty="0" smtClean="0"/>
              <a:t> 2012</a:t>
            </a:r>
            <a:endParaRPr lang="sl-SI" sz="1000" dirty="0"/>
          </a:p>
        </p:txBody>
      </p:sp>
    </p:spTree>
    <p:extLst>
      <p:ext uri="{BB962C8B-B14F-4D97-AF65-F5344CB8AC3E}">
        <p14:creationId xmlns:p14="http://schemas.microsoft.com/office/powerpoint/2010/main" val="35686610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n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ltan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ltan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</TotalTime>
  <Words>1049</Words>
  <Application>Microsoft Office PowerPoint</Application>
  <PresentationFormat>Diaprojekcija na zaslonu (4:3)</PresentationFormat>
  <Paragraphs>195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17</vt:i4>
      </vt:variant>
    </vt:vector>
  </HeadingPairs>
  <TitlesOfParts>
    <vt:vector size="18" baseType="lpstr">
      <vt:lpstr>Altana</vt:lpstr>
      <vt:lpstr>implementacija naprednih tehnologij varstva okolja in kreativno raziskovanje na prostem – projekt ocr</vt:lpstr>
      <vt:lpstr>projektni partnerji v projektu</vt:lpstr>
      <vt:lpstr>namen in cilj projekta</vt:lpstr>
      <vt:lpstr>dejavnosti energap  (vp)</vt:lpstr>
      <vt:lpstr>dejavnosti univerza v mariboru (pp1) </vt:lpstr>
      <vt:lpstr>dejavnosti občina starše (pp2) </vt:lpstr>
      <vt:lpstr>dejavnosti prostovoljno  gasilsko društvo mesta vasvar (pp3) </vt:lpstr>
      <vt:lpstr>dejavnosti  samouprava mesta zalakaros (pp5) </vt:lpstr>
      <vt:lpstr>Akcijski načrt projekta ocr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KOLEDAR POROČANJA PROJEKTA OCR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Hp</dc:creator>
  <cp:lastModifiedBy>Hp</cp:lastModifiedBy>
  <cp:revision>36</cp:revision>
  <dcterms:created xsi:type="dcterms:W3CDTF">2012-03-20T08:14:50Z</dcterms:created>
  <dcterms:modified xsi:type="dcterms:W3CDTF">2012-03-21T09:13:48Z</dcterms:modified>
</cp:coreProperties>
</file>